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ink/ink1.xml" ContentType="application/inkml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 bookmarkIdSeed="3">
  <p:sldMasterIdLst>
    <p:sldMasterId id="2147483648" r:id="rId4"/>
  </p:sldMasterIdLst>
  <p:notesMasterIdLst>
    <p:notesMasterId r:id="rId61"/>
  </p:notesMasterIdLst>
  <p:handoutMasterIdLst>
    <p:handoutMasterId r:id="rId62"/>
  </p:handoutMasterIdLst>
  <p:sldIdLst>
    <p:sldId id="266" r:id="rId5"/>
    <p:sldId id="257" r:id="rId6"/>
    <p:sldId id="661" r:id="rId7"/>
    <p:sldId id="730" r:id="rId8"/>
    <p:sldId id="719" r:id="rId9"/>
    <p:sldId id="680" r:id="rId10"/>
    <p:sldId id="717" r:id="rId11"/>
    <p:sldId id="674" r:id="rId12"/>
    <p:sldId id="700" r:id="rId13"/>
    <p:sldId id="626" r:id="rId14"/>
    <p:sldId id="707" r:id="rId15"/>
    <p:sldId id="446" r:id="rId16"/>
    <p:sldId id="426" r:id="rId17"/>
    <p:sldId id="439" r:id="rId18"/>
    <p:sldId id="708" r:id="rId19"/>
    <p:sldId id="725" r:id="rId20"/>
    <p:sldId id="464" r:id="rId21"/>
    <p:sldId id="699" r:id="rId22"/>
    <p:sldId id="598" r:id="rId23"/>
    <p:sldId id="448" r:id="rId24"/>
    <p:sldId id="701" r:id="rId25"/>
    <p:sldId id="444" r:id="rId26"/>
    <p:sldId id="431" r:id="rId27"/>
    <p:sldId id="695" r:id="rId28"/>
    <p:sldId id="425" r:id="rId29"/>
    <p:sldId id="698" r:id="rId30"/>
    <p:sldId id="702" r:id="rId31"/>
    <p:sldId id="625" r:id="rId32"/>
    <p:sldId id="715" r:id="rId33"/>
    <p:sldId id="716" r:id="rId34"/>
    <p:sldId id="631" r:id="rId35"/>
    <p:sldId id="711" r:id="rId36"/>
    <p:sldId id="728" r:id="rId37"/>
    <p:sldId id="727" r:id="rId38"/>
    <p:sldId id="729" r:id="rId39"/>
    <p:sldId id="574" r:id="rId40"/>
    <p:sldId id="703" r:id="rId41"/>
    <p:sldId id="714" r:id="rId42"/>
    <p:sldId id="583" r:id="rId43"/>
    <p:sldId id="585" r:id="rId44"/>
    <p:sldId id="586" r:id="rId45"/>
    <p:sldId id="709" r:id="rId46"/>
    <p:sldId id="706" r:id="rId47"/>
    <p:sldId id="587" r:id="rId48"/>
    <p:sldId id="588" r:id="rId49"/>
    <p:sldId id="705" r:id="rId50"/>
    <p:sldId id="713" r:id="rId51"/>
    <p:sldId id="712" r:id="rId52"/>
    <p:sldId id="710" r:id="rId53"/>
    <p:sldId id="689" r:id="rId54"/>
    <p:sldId id="639" r:id="rId55"/>
    <p:sldId id="648" r:id="rId56"/>
    <p:sldId id="697" r:id="rId57"/>
    <p:sldId id="726" r:id="rId58"/>
    <p:sldId id="696" r:id="rId59"/>
    <p:sldId id="691" r:id="rId60"/>
  </p:sldIdLst>
  <p:sldSz cx="12192000" cy="6858000"/>
  <p:notesSz cx="6797675" cy="9926638"/>
  <p:defaultTextStyle>
    <a:defPPr rtl="0">
      <a:defRPr lang="h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Szerző" initials="S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E0E3F8"/>
    <a:srgbClr val="D9DDF7"/>
    <a:srgbClr val="D9E4F7"/>
    <a:srgbClr val="C9D8F3"/>
    <a:srgbClr val="BED0F0"/>
    <a:srgbClr val="DE5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8" autoAdjust="0"/>
    <p:restoredTop sz="88123" autoAdjust="0"/>
  </p:normalViewPr>
  <p:slideViewPr>
    <p:cSldViewPr snapToGrid="0">
      <p:cViewPr varScale="1">
        <p:scale>
          <a:sx n="62" d="100"/>
          <a:sy n="62" d="100"/>
        </p:scale>
        <p:origin x="633" y="42"/>
      </p:cViewPr>
      <p:guideLst/>
    </p:cSldViewPr>
  </p:slideViewPr>
  <p:outlineViewPr>
    <p:cViewPr>
      <p:scale>
        <a:sx n="33" d="100"/>
        <a:sy n="33" d="100"/>
      </p:scale>
      <p:origin x="0" y="-4719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commentAuthors" Target="comment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>
      <a:schemeClr val="accent2"/>
      <a:schemeClr val="accent3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A20905-3954-474B-A606-562BCA026DC1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2" csCatId="colorful" phldr="1"/>
      <dgm:spPr/>
      <dgm:t>
        <a:bodyPr rtlCol="0"/>
        <a:lstStyle/>
        <a:p>
          <a:pPr rtl="0"/>
          <a:endParaRPr lang="en-US"/>
        </a:p>
      </dgm:t>
    </dgm:pt>
    <dgm:pt modelId="{DC13AB6D-DEA2-4CBB-AC69-1EF1A6AD1512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hu-HU" sz="1800" b="1" noProof="0" dirty="0"/>
            <a:t>Általános információk</a:t>
          </a:r>
        </a:p>
        <a:p>
          <a:pPr>
            <a:lnSpc>
              <a:spcPct val="100000"/>
            </a:lnSpc>
            <a:defRPr cap="all"/>
          </a:pPr>
          <a:r>
            <a:rPr lang="hu-HU" sz="1800" b="1" noProof="0" dirty="0"/>
            <a:t>Aktualitások</a:t>
          </a:r>
        </a:p>
      </dgm:t>
    </dgm:pt>
    <dgm:pt modelId="{2C752582-D9FF-4E04-A92F-827DB4BB5C48}" type="parTrans" cxnId="{4B888393-351D-4489-90C9-5A68061AB236}">
      <dgm:prSet/>
      <dgm:spPr/>
      <dgm:t>
        <a:bodyPr rtlCol="0"/>
        <a:lstStyle/>
        <a:p>
          <a:pPr rtl="0"/>
          <a:endParaRPr lang="hu-HU" noProof="0" dirty="0"/>
        </a:p>
      </dgm:t>
    </dgm:pt>
    <dgm:pt modelId="{9C64CC83-643C-4E12-8F97-BC19DC031190}" type="sibTrans" cxnId="{4B888393-351D-4489-90C9-5A68061AB236}">
      <dgm:prSet/>
      <dgm:spPr/>
      <dgm:t>
        <a:bodyPr rtlCol="0"/>
        <a:lstStyle/>
        <a:p>
          <a:pPr rtl="0"/>
          <a:endParaRPr lang="hu-HU" noProof="0" dirty="0"/>
        </a:p>
      </dgm:t>
    </dgm:pt>
    <dgm:pt modelId="{53742231-981F-480A-940F-203EC2F7423F}">
      <dgm:prSet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hu-HU" sz="1800" b="1" noProof="0" dirty="0" err="1"/>
            <a:t>Rid</a:t>
          </a:r>
          <a:r>
            <a:rPr lang="hu-HU" sz="1800" b="1" noProof="0" dirty="0"/>
            <a:t> 2023 főbb módosításai kiemelt témák</a:t>
          </a:r>
        </a:p>
        <a:p>
          <a:pPr>
            <a:lnSpc>
              <a:spcPct val="100000"/>
            </a:lnSpc>
            <a:defRPr cap="all"/>
          </a:pPr>
          <a:r>
            <a:rPr lang="hu-HU" sz="1800" b="1" noProof="0" dirty="0"/>
            <a:t> </a:t>
          </a:r>
        </a:p>
      </dgm:t>
    </dgm:pt>
    <dgm:pt modelId="{EF449C32-A7AE-4099-9E9B-9E2F736A89CE}" type="sibTrans" cxnId="{F226B1C2-5D99-403A-8240-EAD6BD4D8534}">
      <dgm:prSet/>
      <dgm:spPr/>
      <dgm:t>
        <a:bodyPr rtlCol="0"/>
        <a:lstStyle/>
        <a:p>
          <a:pPr rtl="0"/>
          <a:endParaRPr lang="hu-HU" noProof="0" dirty="0"/>
        </a:p>
      </dgm:t>
    </dgm:pt>
    <dgm:pt modelId="{2FC75195-FBA1-43DE-85DD-40B4B3A2F1F3}" type="parTrans" cxnId="{F226B1C2-5D99-403A-8240-EAD6BD4D8534}">
      <dgm:prSet/>
      <dgm:spPr/>
      <dgm:t>
        <a:bodyPr rtlCol="0"/>
        <a:lstStyle/>
        <a:p>
          <a:pPr rtl="0"/>
          <a:endParaRPr lang="hu-HU" noProof="0" dirty="0"/>
        </a:p>
      </dgm:t>
    </dgm:pt>
    <dgm:pt modelId="{F1F413A5-77DF-4C06-8100-118334054132}" type="pres">
      <dgm:prSet presAssocID="{8AA20905-3954-474B-A606-562BCA026DC1}" presName="root" presStyleCnt="0">
        <dgm:presLayoutVars>
          <dgm:dir/>
          <dgm:resizeHandles val="exact"/>
        </dgm:presLayoutVars>
      </dgm:prSet>
      <dgm:spPr/>
    </dgm:pt>
    <dgm:pt modelId="{AC1929A9-5981-4A32-9C0D-4B197E67AD0B}" type="pres">
      <dgm:prSet presAssocID="{DC13AB6D-DEA2-4CBB-AC69-1EF1A6AD1512}" presName="compNode" presStyleCnt="0"/>
      <dgm:spPr/>
    </dgm:pt>
    <dgm:pt modelId="{6A089DC9-F967-46A6-B07A-5A52552B5111}" type="pres">
      <dgm:prSet presAssocID="{DC13AB6D-DEA2-4CBB-AC69-1EF1A6AD1512}" presName="iconBgRect" presStyleLbl="bgShp" presStyleIdx="0" presStyleCnt="2"/>
      <dgm:spPr/>
    </dgm:pt>
    <dgm:pt modelId="{E3F362C5-CA6A-4AE7-BE60-021A02C58117}" type="pres">
      <dgm:prSet presAssocID="{DC13AB6D-DEA2-4CBB-AC69-1EF1A6AD151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ain"/>
        </a:ext>
      </dgm:extLst>
    </dgm:pt>
    <dgm:pt modelId="{A98D5481-822A-4C7B-9317-BF8F1EB3B576}" type="pres">
      <dgm:prSet presAssocID="{DC13AB6D-DEA2-4CBB-AC69-1EF1A6AD1512}" presName="spaceRect" presStyleCnt="0"/>
      <dgm:spPr/>
    </dgm:pt>
    <dgm:pt modelId="{A2F8B06C-1613-4059-8CA9-4B585B75CD83}" type="pres">
      <dgm:prSet presAssocID="{DC13AB6D-DEA2-4CBB-AC69-1EF1A6AD1512}" presName="textRect" presStyleLbl="revTx" presStyleIdx="0" presStyleCnt="2">
        <dgm:presLayoutVars>
          <dgm:chMax val="1"/>
          <dgm:chPref val="1"/>
        </dgm:presLayoutVars>
      </dgm:prSet>
      <dgm:spPr/>
    </dgm:pt>
    <dgm:pt modelId="{583E4C28-A976-4978-B6B4-7E07AC9A7EEE}" type="pres">
      <dgm:prSet presAssocID="{9C64CC83-643C-4E12-8F97-BC19DC031190}" presName="sibTrans" presStyleCnt="0"/>
      <dgm:spPr/>
    </dgm:pt>
    <dgm:pt modelId="{C074913D-DA51-4E4C-874B-92237D81E8D6}" type="pres">
      <dgm:prSet presAssocID="{53742231-981F-480A-940F-203EC2F7423F}" presName="compNode" presStyleCnt="0"/>
      <dgm:spPr/>
    </dgm:pt>
    <dgm:pt modelId="{324840A6-FF0C-43D5-90C5-D5A3F9B0AE25}" type="pres">
      <dgm:prSet presAssocID="{53742231-981F-480A-940F-203EC2F7423F}" presName="iconBgRect" presStyleLbl="bgShp" presStyleIdx="1" presStyleCnt="2"/>
      <dgm:spPr/>
    </dgm:pt>
    <dgm:pt modelId="{59BA8133-B518-4537-9881-3822CD7CAD06}" type="pres">
      <dgm:prSet presAssocID="{53742231-981F-480A-940F-203EC2F7423F}" presName="iconRect" presStyleLbl="node1" presStyleIdx="1" presStyleCnt="2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F00EB37F-BC7D-408A-BE83-38FAA3918931}" type="pres">
      <dgm:prSet presAssocID="{53742231-981F-480A-940F-203EC2F7423F}" presName="spaceRect" presStyleCnt="0"/>
      <dgm:spPr/>
    </dgm:pt>
    <dgm:pt modelId="{5C5DF5E2-29DF-4330-A157-BCD37FD12928}" type="pres">
      <dgm:prSet presAssocID="{53742231-981F-480A-940F-203EC2F7423F}" presName="textRect" presStyleLbl="revTx" presStyleIdx="1" presStyleCnt="2" custScaleY="101445">
        <dgm:presLayoutVars>
          <dgm:chMax val="1"/>
          <dgm:chPref val="1"/>
        </dgm:presLayoutVars>
      </dgm:prSet>
      <dgm:spPr/>
    </dgm:pt>
  </dgm:ptLst>
  <dgm:cxnLst>
    <dgm:cxn modelId="{4B888393-351D-4489-90C9-5A68061AB236}" srcId="{8AA20905-3954-474B-A606-562BCA026DC1}" destId="{DC13AB6D-DEA2-4CBB-AC69-1EF1A6AD1512}" srcOrd="0" destOrd="0" parTransId="{2C752582-D9FF-4E04-A92F-827DB4BB5C48}" sibTransId="{9C64CC83-643C-4E12-8F97-BC19DC031190}"/>
    <dgm:cxn modelId="{BC9954A8-84FD-41E0-BF01-CBCB7CCC231D}" type="presOf" srcId="{8AA20905-3954-474B-A606-562BCA026DC1}" destId="{F1F413A5-77DF-4C06-8100-118334054132}" srcOrd="0" destOrd="0" presId="urn:microsoft.com/office/officeart/2018/5/layout/IconCircleLabelList"/>
    <dgm:cxn modelId="{50AD13B7-7E34-4C3A-B2AE-5657F72BDB3E}" type="presOf" srcId="{53742231-981F-480A-940F-203EC2F7423F}" destId="{5C5DF5E2-29DF-4330-A157-BCD37FD12928}" srcOrd="0" destOrd="0" presId="urn:microsoft.com/office/officeart/2018/5/layout/IconCircleLabelList"/>
    <dgm:cxn modelId="{F226B1C2-5D99-403A-8240-EAD6BD4D8534}" srcId="{8AA20905-3954-474B-A606-562BCA026DC1}" destId="{53742231-981F-480A-940F-203EC2F7423F}" srcOrd="1" destOrd="0" parTransId="{2FC75195-FBA1-43DE-85DD-40B4B3A2F1F3}" sibTransId="{EF449C32-A7AE-4099-9E9B-9E2F736A89CE}"/>
    <dgm:cxn modelId="{15206FDD-D218-4A29-B2AF-EE87BA421A55}" type="presOf" srcId="{DC13AB6D-DEA2-4CBB-AC69-1EF1A6AD1512}" destId="{A2F8B06C-1613-4059-8CA9-4B585B75CD83}" srcOrd="0" destOrd="0" presId="urn:microsoft.com/office/officeart/2018/5/layout/IconCircleLabelList"/>
    <dgm:cxn modelId="{EC5196A2-8F15-4056-B343-B62FE3A0CD60}" type="presParOf" srcId="{F1F413A5-77DF-4C06-8100-118334054132}" destId="{AC1929A9-5981-4A32-9C0D-4B197E67AD0B}" srcOrd="0" destOrd="0" presId="urn:microsoft.com/office/officeart/2018/5/layout/IconCircleLabelList"/>
    <dgm:cxn modelId="{DB950ACE-A67F-4ACF-BCE0-3192CBBDD098}" type="presParOf" srcId="{AC1929A9-5981-4A32-9C0D-4B197E67AD0B}" destId="{6A089DC9-F967-46A6-B07A-5A52552B5111}" srcOrd="0" destOrd="0" presId="urn:microsoft.com/office/officeart/2018/5/layout/IconCircleLabelList"/>
    <dgm:cxn modelId="{6DA725A3-67F2-44AB-A03E-8DF395CA7725}" type="presParOf" srcId="{AC1929A9-5981-4A32-9C0D-4B197E67AD0B}" destId="{E3F362C5-CA6A-4AE7-BE60-021A02C58117}" srcOrd="1" destOrd="0" presId="urn:microsoft.com/office/officeart/2018/5/layout/IconCircleLabelList"/>
    <dgm:cxn modelId="{DF84C2A4-9048-4D72-BD7C-1D83679F629C}" type="presParOf" srcId="{AC1929A9-5981-4A32-9C0D-4B197E67AD0B}" destId="{A98D5481-822A-4C7B-9317-BF8F1EB3B576}" srcOrd="2" destOrd="0" presId="urn:microsoft.com/office/officeart/2018/5/layout/IconCircleLabelList"/>
    <dgm:cxn modelId="{87ED192F-8DCE-47F1-809C-4C2FF89625CE}" type="presParOf" srcId="{AC1929A9-5981-4A32-9C0D-4B197E67AD0B}" destId="{A2F8B06C-1613-4059-8CA9-4B585B75CD83}" srcOrd="3" destOrd="0" presId="urn:microsoft.com/office/officeart/2018/5/layout/IconCircleLabelList"/>
    <dgm:cxn modelId="{16FFD5D7-226D-41F0-B200-2E17A88FADB0}" type="presParOf" srcId="{F1F413A5-77DF-4C06-8100-118334054132}" destId="{583E4C28-A976-4978-B6B4-7E07AC9A7EEE}" srcOrd="1" destOrd="0" presId="urn:microsoft.com/office/officeart/2018/5/layout/IconCircleLabelList"/>
    <dgm:cxn modelId="{DE2A344E-A74C-4F9B-B62C-34226FB63C21}" type="presParOf" srcId="{F1F413A5-77DF-4C06-8100-118334054132}" destId="{C074913D-DA51-4E4C-874B-92237D81E8D6}" srcOrd="2" destOrd="0" presId="urn:microsoft.com/office/officeart/2018/5/layout/IconCircleLabelList"/>
    <dgm:cxn modelId="{81090A41-71BE-4775-A24F-F44604AF8DAB}" type="presParOf" srcId="{C074913D-DA51-4E4C-874B-92237D81E8D6}" destId="{324840A6-FF0C-43D5-90C5-D5A3F9B0AE25}" srcOrd="0" destOrd="0" presId="urn:microsoft.com/office/officeart/2018/5/layout/IconCircleLabelList"/>
    <dgm:cxn modelId="{07542116-F90C-481B-B402-8CABF5689E48}" type="presParOf" srcId="{C074913D-DA51-4E4C-874B-92237D81E8D6}" destId="{59BA8133-B518-4537-9881-3822CD7CAD06}" srcOrd="1" destOrd="0" presId="urn:microsoft.com/office/officeart/2018/5/layout/IconCircleLabelList"/>
    <dgm:cxn modelId="{41A7DACF-4B41-41AA-A869-C6591F5C42F1}" type="presParOf" srcId="{C074913D-DA51-4E4C-874B-92237D81E8D6}" destId="{F00EB37F-BC7D-408A-BE83-38FAA3918931}" srcOrd="2" destOrd="0" presId="urn:microsoft.com/office/officeart/2018/5/layout/IconCircleLabelList"/>
    <dgm:cxn modelId="{2FD3F757-8BB1-4FB4-BEBB-5F05A6DA6CE8}" type="presParOf" srcId="{C074913D-DA51-4E4C-874B-92237D81E8D6}" destId="{5C5DF5E2-29DF-4330-A157-BCD37FD1292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89DC9-F967-46A6-B07A-5A52552B5111}">
      <dsp:nvSpPr>
        <dsp:cNvPr id="0" name=""/>
        <dsp:cNvSpPr/>
      </dsp:nvSpPr>
      <dsp:spPr>
        <a:xfrm>
          <a:off x="573508" y="192589"/>
          <a:ext cx="1784250" cy="17842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F362C5-CA6A-4AE7-BE60-021A02C58117}">
      <dsp:nvSpPr>
        <dsp:cNvPr id="0" name=""/>
        <dsp:cNvSpPr/>
      </dsp:nvSpPr>
      <dsp:spPr>
        <a:xfrm>
          <a:off x="953758" y="572839"/>
          <a:ext cx="1023750" cy="1023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F8B06C-1613-4059-8CA9-4B585B75CD83}">
      <dsp:nvSpPr>
        <dsp:cNvPr id="0" name=""/>
        <dsp:cNvSpPr/>
      </dsp:nvSpPr>
      <dsp:spPr>
        <a:xfrm>
          <a:off x="3133" y="2532590"/>
          <a:ext cx="2925000" cy="945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u-HU" sz="1800" b="1" kern="1200" noProof="0" dirty="0"/>
            <a:t>Általános információk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u-HU" sz="1800" b="1" kern="1200" noProof="0" dirty="0"/>
            <a:t>Aktualitások</a:t>
          </a:r>
        </a:p>
      </dsp:txBody>
      <dsp:txXfrm>
        <a:off x="3133" y="2532590"/>
        <a:ext cx="2925000" cy="945000"/>
      </dsp:txXfrm>
    </dsp:sp>
    <dsp:sp modelId="{324840A6-FF0C-43D5-90C5-D5A3F9B0AE25}">
      <dsp:nvSpPr>
        <dsp:cNvPr id="0" name=""/>
        <dsp:cNvSpPr/>
      </dsp:nvSpPr>
      <dsp:spPr>
        <a:xfrm>
          <a:off x="4010383" y="189176"/>
          <a:ext cx="1784250" cy="1784250"/>
        </a:xfrm>
        <a:prstGeom prst="ellipse">
          <a:avLst/>
        </a:prstGeom>
        <a:solidFill>
          <a:schemeClr val="accent2">
            <a:hueOff val="-838123"/>
            <a:satOff val="-9658"/>
            <a:lumOff val="215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BA8133-B518-4537-9881-3822CD7CAD06}">
      <dsp:nvSpPr>
        <dsp:cNvPr id="0" name=""/>
        <dsp:cNvSpPr/>
      </dsp:nvSpPr>
      <dsp:spPr>
        <a:xfrm>
          <a:off x="4390633" y="569426"/>
          <a:ext cx="1023750" cy="1023750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5DF5E2-29DF-4330-A157-BCD37FD12928}">
      <dsp:nvSpPr>
        <dsp:cNvPr id="0" name=""/>
        <dsp:cNvSpPr/>
      </dsp:nvSpPr>
      <dsp:spPr>
        <a:xfrm>
          <a:off x="3440008" y="2522348"/>
          <a:ext cx="2925000" cy="9586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u-HU" sz="1800" b="1" kern="1200" noProof="0" dirty="0" err="1"/>
            <a:t>Rid</a:t>
          </a:r>
          <a:r>
            <a:rPr lang="hu-HU" sz="1800" b="1" kern="1200" noProof="0" dirty="0"/>
            <a:t> 2023 főbb módosításai kiemelt témák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u-HU" sz="1800" b="1" kern="1200" noProof="0" dirty="0"/>
            <a:t> </a:t>
          </a:r>
        </a:p>
      </dsp:txBody>
      <dsp:txXfrm>
        <a:off x="3440008" y="2522348"/>
        <a:ext cx="2925000" cy="9586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Lista körben elhelyezett címkézett ikonokból "/>
  <dgm:desc val="Vizuális elemekkel társított nem egymást követő vagy csoportosított adatok megjelenítésére használható. A legjobban a rövid szöveges feliratokat tartalmazó ikonokkal és kis képekkel használható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FB0C11D-7193-49DC-BAB4-B9ADBC60B603}" type="datetime1">
              <a:rPr lang="hu-HU" smtClean="0"/>
              <a:t>2023.05.15.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A95AB33-FDED-42FB-BC2C-CF65D390CCCC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804081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4-03T13:14:43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0 249 24575,'27'-1'0,"-1"-2"0,0-1 0,40-11 0,16-12 0,-58 17 0,0 2 0,27-6 0,29 2 0,-44 7 0,48-11 0,-70 10 0,0 1 0,0-2 0,0 0 0,14-11 0,-5 5 0,84-56-1365,-94 61-5461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DE055-ACCC-4E55-9133-4673B4999E0E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hu-HU" noProof="0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3BEC92D-C8E2-4A8F-BF2D-75109D630128}" type="slidenum">
              <a:rPr lang="hu-HU" noProof="0" smtClean="0"/>
              <a:t>‹#›</a:t>
            </a:fld>
            <a:endParaRPr lang="hu-HU" noProof="0" dirty="0"/>
          </a:p>
        </p:txBody>
      </p:sp>
    </p:spTree>
    <p:extLst>
      <p:ext uri="{BB962C8B-B14F-4D97-AF65-F5344CB8AC3E}">
        <p14:creationId xmlns:p14="http://schemas.microsoft.com/office/powerpoint/2010/main" val="3804819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3BEC92D-C8E2-4A8F-BF2D-75109D630128}" type="slidenum">
              <a:rPr lang="hu-HU" smtClean="0"/>
              <a:t>1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2875417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i="0" dirty="0">
                <a:solidFill>
                  <a:srgbClr val="393939"/>
                </a:solidFill>
                <a:effectLst/>
                <a:latin typeface="Tahoma" panose="020B0604030504040204" pitchFamily="34" charset="0"/>
              </a:rPr>
              <a:t>EN 14025 Tartályok veszélyes anyagok szállítására. Nyomástartó fémtartályok. Tervezés és gyártás</a:t>
            </a:r>
          </a:p>
          <a:p>
            <a:r>
              <a:rPr lang="hu-HU" b="0" i="0" dirty="0">
                <a:solidFill>
                  <a:srgbClr val="393939"/>
                </a:solidFill>
                <a:effectLst/>
                <a:latin typeface="Tahoma" panose="020B0604030504040204" pitchFamily="34" charset="0"/>
              </a:rPr>
              <a:t>Marad a korábbi verzió</a:t>
            </a:r>
          </a:p>
          <a:p>
            <a:r>
              <a:rPr lang="hu-HU" b="0" i="0" dirty="0">
                <a:solidFill>
                  <a:srgbClr val="393939"/>
                </a:solidFill>
                <a:effectLst/>
                <a:latin typeface="Tahoma" panose="020B0604030504040204" pitchFamily="34" charset="0"/>
              </a:rPr>
              <a:t>EN 13799 LPG-berendezések és tartozékok. Cseppfolyósított szénhidrogéngázt (LPG-t) tároló nyomástartó edények töltetszintmérői</a:t>
            </a:r>
          </a:p>
          <a:p>
            <a:r>
              <a:rPr lang="hu-HU" b="0" i="0" dirty="0">
                <a:solidFill>
                  <a:srgbClr val="393939"/>
                </a:solidFill>
                <a:effectLst/>
                <a:latin typeface="Tahoma" panose="020B0604030504040204" pitchFamily="34" charset="0"/>
              </a:rPr>
              <a:t>Marad a korábbi verzió</a:t>
            </a:r>
          </a:p>
          <a:p>
            <a:r>
              <a:rPr lang="hu-HU" b="0" i="0" dirty="0">
                <a:solidFill>
                  <a:srgbClr val="393939"/>
                </a:solidFill>
                <a:effectLst/>
                <a:latin typeface="Tahoma" panose="020B0604030504040204" pitchFamily="34" charset="0"/>
              </a:rPr>
              <a:t>EN12245 Szállítható gázpalackok. Teljesen bevont kompozitpalackok</a:t>
            </a:r>
          </a:p>
          <a:p>
            <a:r>
              <a:rPr lang="hu-HU" b="0" i="0" dirty="0">
                <a:solidFill>
                  <a:srgbClr val="393939"/>
                </a:solidFill>
                <a:effectLst/>
                <a:latin typeface="Tahoma" panose="020B0604030504040204" pitchFamily="34" charset="0"/>
              </a:rPr>
              <a:t>EN12252 LPG-berendezések és -tartozékok. LPG-t szállító közúti tartálykocsik szerelvényei</a:t>
            </a:r>
          </a:p>
          <a:p>
            <a:r>
              <a:rPr lang="hu-HU" b="0" i="0" dirty="0">
                <a:solidFill>
                  <a:srgbClr val="393939"/>
                </a:solidFill>
                <a:effectLst/>
                <a:latin typeface="Tahoma" panose="020B0604030504040204" pitchFamily="34" charset="0"/>
              </a:rPr>
              <a:t>EN14912 LPG-berendezések és -tartozékok. Az LPG-palackszelepek ellenőrzése és karbantartása a palackok időszakos ellenőrzésekor</a:t>
            </a:r>
          </a:p>
          <a:p>
            <a:r>
              <a:rPr lang="hu-HU" b="0" i="0" dirty="0">
                <a:solidFill>
                  <a:srgbClr val="393939"/>
                </a:solidFill>
                <a:effectLst/>
                <a:latin typeface="Tahoma" panose="020B0604030504040204" pitchFamily="34" charset="0"/>
              </a:rPr>
              <a:t>EN13094 Tartályok veszélyes anyagok szállítására. Gravitációs </a:t>
            </a:r>
            <a:r>
              <a:rPr lang="hu-HU" b="0" i="0" dirty="0" err="1">
                <a:solidFill>
                  <a:srgbClr val="393939"/>
                </a:solidFill>
                <a:effectLst/>
                <a:latin typeface="Tahoma" panose="020B0604030504040204" pitchFamily="34" charset="0"/>
              </a:rPr>
              <a:t>ürítésű</a:t>
            </a:r>
            <a:r>
              <a:rPr lang="hu-HU" b="0" i="0" dirty="0">
                <a:solidFill>
                  <a:srgbClr val="393939"/>
                </a:solidFill>
                <a:effectLst/>
                <a:latin typeface="Tahoma" panose="020B0604030504040204" pitchFamily="34" charset="0"/>
              </a:rPr>
              <a:t> fémtartályok. Kialakítás és konstrukció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57978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9427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35029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08603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31501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Ha a francia nevek azok visszafordítva németre, az így kapott nevek lennének legyen "</a:t>
            </a:r>
            <a:r>
              <a:rPr lang="hu-HU" dirty="0" err="1"/>
              <a:t>flüssige</a:t>
            </a:r>
            <a:r>
              <a:rPr lang="hu-HU" dirty="0"/>
              <a:t> </a:t>
            </a:r>
            <a:r>
              <a:rPr lang="hu-HU" dirty="0" err="1"/>
              <a:t>Aromaextrakte"und</a:t>
            </a:r>
            <a:r>
              <a:rPr lang="hu-HU" dirty="0"/>
              <a:t> "</a:t>
            </a:r>
            <a:r>
              <a:rPr lang="hu-HU" dirty="0" err="1"/>
              <a:t>Flüssigextrakte</a:t>
            </a:r>
            <a:r>
              <a:rPr lang="hu-HU" dirty="0"/>
              <a:t> </a:t>
            </a:r>
            <a:r>
              <a:rPr lang="hu-HU" dirty="0" err="1"/>
              <a:t>zur</a:t>
            </a:r>
            <a:r>
              <a:rPr lang="hu-HU" dirty="0"/>
              <a:t> </a:t>
            </a:r>
            <a:r>
              <a:rPr lang="hu-HU" dirty="0" err="1"/>
              <a:t>Aromatiserung</a:t>
            </a:r>
            <a:r>
              <a:rPr lang="hu-HU" dirty="0"/>
              <a:t>".</a:t>
            </a:r>
            <a:endParaRPr lang="hu-HU" sz="1800" b="0" i="1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Mindegyikben szerepel az „aroma” kifejezés</a:t>
            </a:r>
          </a:p>
          <a:p>
            <a:r>
              <a:rPr lang="hu-HU" dirty="0"/>
              <a:t>A németben és angol nevek és egyéb nyelveken, különböző kifejezéseket használnak a két ENSZ-számhoz (aroma/aromás és ízesítő), bár továbbra sem világos, hogy mi a különbség az.</a:t>
            </a:r>
          </a:p>
          <a:p>
            <a:endParaRPr lang="hu-HU" dirty="0"/>
          </a:p>
          <a:p>
            <a:r>
              <a:rPr lang="hu-HU" dirty="0"/>
              <a:t>Annak hátterében, hogy az ipar nem tesz különbséget egyértelműen a két ENSZ között számok sem, és ez ugyanaz a szállítási feltételek vonatkoznak mindkét ENSZ-számot – döntött az ENSZ Szakértői Albizottsága az 1169-es ENSZ-szám törlésére és a használja az új „EXTRACTS,FOLYÉKONY, íz- vagy </a:t>
            </a:r>
            <a:r>
              <a:rPr lang="hu-HU" dirty="0" err="1"/>
              <a:t>illatanyagért”.a</a:t>
            </a:r>
            <a:r>
              <a:rPr lang="hu-HU" dirty="0"/>
              <a:t> fennmaradó 1197-es ENSZ-szám.</a:t>
            </a:r>
          </a:p>
          <a:p>
            <a:endParaRPr lang="hu-HU" dirty="0"/>
          </a:p>
          <a:p>
            <a:pPr algn="l"/>
            <a:r>
              <a:rPr lang="hu-H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eszencia (főnév)</a:t>
            </a:r>
            <a:endParaRPr lang="hu-HU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  <a:p>
            <a:pPr algn="l"/>
            <a:endParaRPr lang="hu-HU" b="0" i="0" dirty="0">
              <a:solidFill>
                <a:srgbClr val="222222"/>
              </a:solidFill>
              <a:effectLst/>
              <a:latin typeface="Open Sans" panose="020B0606030504020204" pitchFamily="34" charset="0"/>
            </a:endParaRPr>
          </a:p>
          <a:p>
            <a:pPr algn="l"/>
            <a:r>
              <a:rPr lang="hu-H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1.</a:t>
            </a:r>
            <a:r>
              <a:rPr lang="hu-H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 </a:t>
            </a:r>
            <a:r>
              <a:rPr lang="hu-HU" b="0" i="1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Vegyipar</a:t>
            </a:r>
            <a:r>
              <a:rPr lang="hu-H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: </a:t>
            </a:r>
            <a:r>
              <a:rPr lang="hu-HU" b="1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Tömény oldat</a:t>
            </a:r>
            <a:r>
              <a:rPr lang="hu-HU" b="0" i="0" dirty="0">
                <a:solidFill>
                  <a:srgbClr val="222222"/>
                </a:solidFill>
                <a:effectLst/>
                <a:latin typeface="Open Sans" panose="020B0606030504020204" pitchFamily="34" charset="0"/>
              </a:rPr>
              <a:t>. Növényi részekből, termékekből kivont, vagy vegyi anyagokból készített, és adott ízt, zamatot töményen tartalmazó oldat vagy kivonat, főként szeszes ital vagy ecet készítésére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2609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237578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95184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581612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 TDG vasúti események esetében több jogi követelményt kell figyelembe venni, a következőkre vonatkozóan</a:t>
            </a:r>
          </a:p>
          <a:p>
            <a:r>
              <a:rPr lang="hu-HU" dirty="0"/>
              <a:t>egyrészt a vasúti események jelentése az (EU) 2016/798 irányelv alapján.</a:t>
            </a:r>
          </a:p>
          <a:p>
            <a:r>
              <a:rPr lang="hu-HU" dirty="0"/>
              <a:t>(biztonsági irányelv) alapján, másrészt az események bejelentése a</a:t>
            </a:r>
          </a:p>
          <a:p>
            <a:r>
              <a:rPr lang="hu-HU" dirty="0"/>
              <a:t>RID 1.8.5.</a:t>
            </a:r>
          </a:p>
          <a:p>
            <a:endParaRPr lang="hu-HU" dirty="0"/>
          </a:p>
          <a:p>
            <a:r>
              <a:rPr lang="hu-HU" dirty="0"/>
              <a:t>A 2018-as és 2019-es csúcsot főként egyetlen ország 34 baleset bejelentése okozta.</a:t>
            </a:r>
          </a:p>
          <a:p>
            <a:r>
              <a:rPr lang="hu-HU" dirty="0"/>
              <a:t>amely legalább egy veszélyes árut szállító vasúti járművet érintett ezekben az években. A  oldalon</a:t>
            </a:r>
          </a:p>
          <a:p>
            <a:r>
              <a:rPr lang="hu-HU" dirty="0"/>
              <a:t>2020-ra a tagállamok összesen 53 veszélyes árukat érintő balesetet jelentettek, amelyek közül</a:t>
            </a:r>
          </a:p>
          <a:p>
            <a:r>
              <a:rPr lang="hu-HU" dirty="0"/>
              <a:t>17 esetben a baleset során a szállított veszélyes áru felszabadult; ezek a balesetek</a:t>
            </a:r>
          </a:p>
          <a:p>
            <a:r>
              <a:rPr lang="hu-HU"/>
              <a:t>53 baleset tíz tagállamban történt.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5142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3BEC92D-C8E2-4A8F-BF2D-75109D630128}" type="slidenum">
              <a:rPr lang="hu-HU" smtClean="0"/>
              <a:t>2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5452044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40.000 liter fölötti kapacitások (jelenlegi konténerek – 23-43 .000 liter </a:t>
            </a:r>
            <a:r>
              <a:rPr lang="hu-HU" dirty="0" err="1"/>
              <a:t>kapacitításuk</a:t>
            </a:r>
            <a:r>
              <a:rPr lang="hu-HU" dirty="0"/>
              <a:t> 39 tonna hasznos terhelhetőség mellett</a:t>
            </a:r>
          </a:p>
          <a:p>
            <a:r>
              <a:rPr lang="hu-HU" dirty="0"/>
              <a:t>Ez a tankkonténer 73.500 Literes // 67 tonna hasznos terhelhetőséggel</a:t>
            </a:r>
          </a:p>
          <a:p>
            <a:r>
              <a:rPr lang="hu-HU" dirty="0"/>
              <a:t>versenyképes lehet egy vasúti tartálykocsival is.</a:t>
            </a:r>
          </a:p>
          <a:p>
            <a:r>
              <a:rPr lang="hu-HU" dirty="0"/>
              <a:t>2022.Márciusában döntés született</a:t>
            </a:r>
          </a:p>
          <a:p>
            <a:r>
              <a:rPr lang="hu-HU" dirty="0"/>
              <a:t>Az "extra nagyméretű tartánykonténer" fogalommeghatározása a RID/ADR/ADN számára elfogadva</a:t>
            </a:r>
          </a:p>
          <a:p>
            <a:r>
              <a:rPr lang="hu-HU" dirty="0"/>
              <a:t>A tartályfedélre és a minimális falvastagságra vonatkozó követelmények - döntés született.</a:t>
            </a:r>
          </a:p>
          <a:p>
            <a:r>
              <a:rPr lang="hu-HU" dirty="0"/>
              <a:t>Nyitott</a:t>
            </a:r>
          </a:p>
          <a:p>
            <a:r>
              <a:rPr lang="hu-HU" dirty="0"/>
              <a:t>A külső erők megvitatása korlátlan tolatási feltételek mellett- jelenleg a 6.8.2.1.1.2. pont szerint - 2g</a:t>
            </a:r>
          </a:p>
          <a:p>
            <a:r>
              <a:rPr lang="hu-HU" dirty="0"/>
              <a:t>A puffer felülbírálása miatti kockázat megvitatása 300 mm, TE 22, TE 25</a:t>
            </a:r>
          </a:p>
          <a:p>
            <a:r>
              <a:rPr lang="hu-HU" dirty="0"/>
              <a:t>- jelenleg a kombinált szállításra - nincs követelmény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88125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ECE/TRANS/WP.15/AC.1/162) </a:t>
            </a:r>
            <a:endParaRPr lang="hu-HU" sz="1800" b="0" i="1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dirty="0"/>
              <a:t>Kiváló minőségű és nagy tisztaságú gázok mindkét oldalán készülnek Atlanti-óceán, és szállítani kell a speciális iparágak számára, amelyek ilyen gázokra van szükség. Évtizedek óta problémák merültek fel a gázpalackok szállítása, mert az építés és a tesztelés gáztartályokra vonatkozó követelmények nem harmonizálták világszerte.</a:t>
            </a:r>
          </a:p>
          <a:p>
            <a:r>
              <a:rPr lang="hu-H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Európai Ipari Gázszövetség (EIGA) azzal a hírrel érkezett, hogy sikeres megoldást talált a nyomástartó edények bizonyos szintű kölcsönös elismerésére irányuló, az Egyesült Államok veszélyes anyagokra vonatkozó szabályozása (HMR) és a RID/ADR/ADN között hosszú távú erőfeszítésekre. </a:t>
            </a:r>
            <a:r>
              <a:rPr lang="hu-HU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2020 novemberében </a:t>
            </a:r>
            <a:r>
              <a:rPr lang="hu-H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az Egyesült Államok Közlekedési Minisztériuma (DOT) kiadott egy végső szabályt, amely lehetővé teszi „</a:t>
            </a:r>
            <a:r>
              <a:rPr lang="hu-HU" sz="1800" b="1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töltött pi-jelzéssel ellátott külföl</a:t>
            </a:r>
            <a:r>
              <a:rPr lang="hu-HU" sz="1800" b="0" i="1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di nyomástartó tartályok behozatalát a szállítás során, a felhasználási helyig történő szállításhoz, a kiürítéshez és az exporthoz való tárolás céljából”, valamint az ilyen nyomástartó tartályok exportra történő szállítása, beleértve a szállítással összefüggő feltöltést és tárolást. Ez a változás az adszorbeált gázcsomagokra is vonatkozott.</a:t>
            </a:r>
          </a:p>
          <a:p>
            <a:r>
              <a:rPr lang="hu-HU" dirty="0"/>
              <a:t>Az elfogadott szabályozás lehet mérföldkőnek tekinthető, mint most is az első alkalommal történt hivatkozás CFR49 a RID/ADR rendelkezései szerintés a RID/ADR-ben foglaltak szerint CFR49. 2021.08.10-én jelent meg az amerikai törvénytárban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www.federalregister.gov/documents/2020/11/25/2020-23712/hazardous-materials-adoption-ofmiscellaneous-petitions-to-reduce-regulatory-burdens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49237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72561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Külön rendelkezés, amely lehetővé teszi az ilyen árucikkek szállítása nyitottgázpalack szelepeket rendeltek hozzá UN-szám 3538. Megengedett gázok az UN 1066-os </a:t>
            </a:r>
            <a:r>
              <a:rPr lang="hu-HU" dirty="0" err="1"/>
              <a:t>nitrogénatom,UN</a:t>
            </a:r>
            <a:r>
              <a:rPr lang="hu-HU" dirty="0"/>
              <a:t>-számú sűrített gáz1956 vagy az ENSZ sűrített </a:t>
            </a:r>
            <a:r>
              <a:rPr lang="hu-HU" dirty="0" err="1"/>
              <a:t>levegőjeszám</a:t>
            </a:r>
            <a:r>
              <a:rPr lang="hu-HU" dirty="0"/>
              <a:t> 1002. A </a:t>
            </a:r>
            <a:r>
              <a:rPr lang="hu-HU" dirty="0" err="1"/>
              <a:t>túlnyomásA</a:t>
            </a:r>
            <a:r>
              <a:rPr lang="hu-HU" dirty="0"/>
              <a:t> gáz mennyisége nem haladhatja meg a 35-ötkPa (0,35 bar). Teherszállításegységek, amelyekben a cikkek </a:t>
            </a:r>
            <a:r>
              <a:rPr lang="hu-HU" dirty="0" err="1"/>
              <a:t>nyitottakgázpalack</a:t>
            </a:r>
            <a:r>
              <a:rPr lang="hu-HU" dirty="0"/>
              <a:t> szelepeket viszik </a:t>
            </a:r>
            <a:r>
              <a:rPr lang="hu-HU" dirty="0" err="1"/>
              <a:t>ésamelyek</a:t>
            </a:r>
            <a:r>
              <a:rPr lang="hu-HU" dirty="0"/>
              <a:t> olyan gázt tartalmaznak, amely </a:t>
            </a:r>
            <a:r>
              <a:rPr lang="hu-HU" dirty="0" err="1"/>
              <a:t>bemutatjaa</a:t>
            </a:r>
            <a:r>
              <a:rPr lang="hu-HU" dirty="0"/>
              <a:t> fulladásveszélynek jónak kell </a:t>
            </a:r>
            <a:r>
              <a:rPr lang="hu-HU" dirty="0" err="1"/>
              <a:t>lennieszellőztetett</a:t>
            </a:r>
            <a:r>
              <a:rPr lang="hu-HU" dirty="0"/>
              <a:t> és </a:t>
            </a:r>
            <a:r>
              <a:rPr lang="hu-HU" dirty="0" err="1"/>
              <a:t>afigyelmeztető</a:t>
            </a:r>
            <a:r>
              <a:rPr lang="hu-HU" dirty="0"/>
              <a:t> jelzés a </a:t>
            </a:r>
            <a:r>
              <a:rPr lang="hu-HU" dirty="0" err="1"/>
              <a:t>rakományszállításhozveszélyes</a:t>
            </a:r>
            <a:r>
              <a:rPr lang="hu-HU" dirty="0"/>
              <a:t> árukat tartalmazó </a:t>
            </a:r>
            <a:r>
              <a:rPr lang="hu-HU" dirty="0" err="1"/>
              <a:t>egységekhűtésre</a:t>
            </a:r>
            <a:r>
              <a:rPr lang="hu-HU" dirty="0"/>
              <a:t> vagy kondicionálásra </a:t>
            </a:r>
            <a:r>
              <a:rPr lang="hu-HU" dirty="0" err="1"/>
              <a:t>használjákcélokra</a:t>
            </a:r>
            <a:r>
              <a:rPr lang="hu-HU" dirty="0"/>
              <a:t>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33162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40256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Az azonban nem világos, hogy kiének a telefonszámot kell megadni itt - a gyártó vagy a feladóé. Ráadásul az nem világos, hogy ez a telefonszámnak elérhetőnek kell lennie az órát és milyen nyelveken információ áll rendelkezésre. Van még a kérdés, hogy mikor mit kell tenni nagy mennyiségű lítium akkumulátor vagy lítiumot tartalmazó eszközök honnan szállítják az akkumulátorokat Ázsiából az elosztó központokba a világot, majd újra feladták kisebb mennyiségben történő szállításhoz. A gyakorlat azt mutatja, hogy ezekben az esetekben az eredeti telefonszáma feladót gyakran újra felhasználják.</a:t>
            </a:r>
          </a:p>
          <a:p>
            <a:endParaRPr lang="hu-H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Kevés gyakorlati haszna alapján az elmúlt évek tapasztalatai és az telefonszám elhagyásával rendelkezik nincs hatással a hatékonyságára a jel 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77363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78548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796621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300" dirty="0">
                <a:solidFill>
                  <a:srgbClr val="000000"/>
                </a:solidFill>
                <a:latin typeface="Times New Roman" panose="02020603050405020304" pitchFamily="18" charset="0"/>
              </a:rPr>
              <a:t>megfelelőségértékelő szervezet</a:t>
            </a:r>
          </a:p>
          <a:p>
            <a:r>
              <a:rPr lang="hu-HU" sz="1300" dirty="0">
                <a:solidFill>
                  <a:srgbClr val="000000"/>
                </a:solidFill>
                <a:latin typeface="Times New Roman" panose="02020603050405020304" pitchFamily="18" charset="0"/>
              </a:rPr>
              <a:t>bejelentett szervezet // vizsgáló szervezet</a:t>
            </a:r>
          </a:p>
          <a:p>
            <a:r>
              <a:rPr lang="hu-HU" sz="1300" dirty="0">
                <a:solidFill>
                  <a:srgbClr val="000000"/>
                </a:solidFill>
                <a:latin typeface="Times New Roman" panose="02020603050405020304" pitchFamily="18" charset="0"/>
              </a:rPr>
              <a:t>üzemeltetői ellenőrző szervezet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23627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29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1508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dirty="0"/>
              <a:t>RID 2023 végleges jóváhagyás 2022.05.24 – RID Szakértő  Bizottság 57. ülésén // RID Állandó munkacsoport  14. ülés</a:t>
            </a:r>
          </a:p>
          <a:p>
            <a:r>
              <a:rPr lang="hu-HU" dirty="0"/>
              <a:t>2022.05.23-24</a:t>
            </a:r>
          </a:p>
          <a:p>
            <a:r>
              <a:rPr lang="hu-HU" dirty="0"/>
              <a:t>EU  Tanácsi határozat – 2022.04.11 2022/6756EU határozat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04443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8317871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b="0" i="0" dirty="0"/>
              <a:t>Eddig nem vonatkozott a típusbizonyítványok kiadására és csak az időszakos vizsgátokra terjedt ki.</a:t>
            </a:r>
          </a:p>
          <a:p>
            <a:endParaRPr lang="hu-HU" b="0" i="0" dirty="0"/>
          </a:p>
          <a:p>
            <a:r>
              <a:rPr lang="hu-H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"</a:t>
            </a:r>
            <a:r>
              <a:rPr lang="hu-HU" sz="2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relevant</a:t>
            </a:r>
            <a:r>
              <a:rPr lang="hu-H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body" </a:t>
            </a:r>
            <a:r>
              <a:rPr lang="hu-HU" sz="2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means</a:t>
            </a:r>
            <a:r>
              <a:rPr lang="hu-H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hu-HU" sz="2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hu-HU" sz="20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manufacturer</a:t>
            </a:r>
            <a:r>
              <a:rPr lang="hu-HU" sz="20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” </a:t>
            </a:r>
            <a:endParaRPr lang="hu-HU" b="0" i="0" dirty="0"/>
          </a:p>
          <a:p>
            <a:endParaRPr lang="hu-HU" b="0" i="0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92624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50469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815420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34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494022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72435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436667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752614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453052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97948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89098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40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51593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41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258292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42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256798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Betűmagasság 120 mm vastagsága 12 mm</a:t>
            </a:r>
          </a:p>
          <a:p>
            <a:r>
              <a:rPr lang="hu-HU" dirty="0"/>
              <a:t>A kisebben felére 60 mm 6 mm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43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647938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44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19525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45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8162258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46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83175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legalább 5, akkor az azt jelenti, hogy az 5 a minimum, és az ötnél nagyobb számokra gondolok.</a:t>
            </a:r>
          </a:p>
          <a:p>
            <a:r>
              <a:rPr lang="hu-HU" sz="2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legfeljebb 5, akkor az azt jelenti, hogy az 5 a maximum, tehát az ötre, vagy az annál kisebb számokra gondolok.</a:t>
            </a:r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47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329885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48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4210002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Svájci gyakorlattól elér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49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040438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84703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Törölték ezt az előírást mert több gond van vele- forgatható táblával.</a:t>
            </a:r>
          </a:p>
          <a:p>
            <a:pPr algn="l"/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Megszűnik elsősorban a 6.8.3.5.6</a:t>
            </a:r>
          </a:p>
          <a:p>
            <a:pPr algn="l"/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Egyébként pedig az okmányon és  narancssárga jelölés elegendő</a:t>
            </a:r>
          </a:p>
          <a:p>
            <a:pPr algn="l"/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A forgatható táblákról le lehet mondani.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50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050576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140128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hu-HU" dirty="0"/>
              <a:t>A RID 2015-ben megjelent átmeneti idő kérdése napirenden van. Legalább 5000 vasúti  gáztartálykocsit érint.</a:t>
            </a:r>
          </a:p>
          <a:p>
            <a:r>
              <a:rPr lang="hu-HU" dirty="0"/>
              <a:t>Ausztria 2015/2016-ban ellenőrzéseket végzett (több mint 10 % - </a:t>
            </a:r>
            <a:r>
              <a:rPr lang="hu-HU" dirty="0" err="1"/>
              <a:t>nál</a:t>
            </a:r>
            <a:r>
              <a:rPr lang="hu-HU" dirty="0"/>
              <a:t>  zárószerkezetek tömítésproblémája volt tapasztalható).</a:t>
            </a:r>
          </a:p>
          <a:p>
            <a:r>
              <a:rPr lang="hu-HU" dirty="0"/>
              <a:t>Van javaslat hogy a 78 előttiekre 2021 .12.31 legyen egységesen az átmeneti idő.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52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949837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2800" dirty="0"/>
              <a:t>UN 1052 </a:t>
            </a:r>
            <a:r>
              <a:rPr lang="hu-HU" sz="2800" dirty="0" err="1"/>
              <a:t>Hydrogen</a:t>
            </a:r>
            <a:r>
              <a:rPr lang="hu-HU" sz="2800" dirty="0"/>
              <a:t> </a:t>
            </a:r>
            <a:r>
              <a:rPr lang="hu-HU" sz="2800" dirty="0" err="1"/>
              <a:t>fluoride</a:t>
            </a:r>
            <a:r>
              <a:rPr lang="hu-HU" sz="2800" dirty="0"/>
              <a:t>, </a:t>
            </a:r>
            <a:r>
              <a:rPr lang="hu-HU" sz="2800" dirty="0" err="1"/>
              <a:t>anhydrous</a:t>
            </a:r>
            <a:r>
              <a:rPr lang="hu-HU" sz="2800" dirty="0"/>
              <a:t> – UN 1786 </a:t>
            </a:r>
            <a:r>
              <a:rPr lang="hu-HU" sz="2800" dirty="0" err="1"/>
              <a:t>Hydrofluoric</a:t>
            </a:r>
            <a:r>
              <a:rPr lang="hu-HU" sz="2800" dirty="0"/>
              <a:t> </a:t>
            </a:r>
            <a:r>
              <a:rPr lang="hu-HU" sz="2800" dirty="0" err="1"/>
              <a:t>acid</a:t>
            </a:r>
            <a:r>
              <a:rPr lang="hu-HU" sz="2800" dirty="0"/>
              <a:t> and </a:t>
            </a:r>
            <a:r>
              <a:rPr lang="hu-HU" sz="2800" dirty="0" err="1"/>
              <a:t>sulphuric</a:t>
            </a:r>
            <a:r>
              <a:rPr lang="hu-HU" sz="2800" dirty="0"/>
              <a:t> </a:t>
            </a:r>
            <a:r>
              <a:rPr lang="hu-HU" sz="2800" dirty="0" err="1"/>
              <a:t>acid</a:t>
            </a:r>
            <a:r>
              <a:rPr lang="hu-HU" sz="2800" dirty="0"/>
              <a:t> </a:t>
            </a:r>
            <a:r>
              <a:rPr lang="hu-HU" sz="2800" dirty="0" err="1"/>
              <a:t>mixture</a:t>
            </a:r>
            <a:r>
              <a:rPr lang="hu-HU" sz="2800" dirty="0"/>
              <a:t> – UN 1790 </a:t>
            </a:r>
            <a:r>
              <a:rPr lang="hu-HU" sz="2800" dirty="0" err="1"/>
              <a:t>Hydrofluoric</a:t>
            </a:r>
            <a:r>
              <a:rPr lang="hu-HU" sz="2800" dirty="0"/>
              <a:t> </a:t>
            </a:r>
            <a:r>
              <a:rPr lang="hu-HU" sz="2800" dirty="0" err="1"/>
              <a:t>acid</a:t>
            </a:r>
            <a:r>
              <a:rPr lang="hu-HU" sz="2800" dirty="0"/>
              <a:t> – UN 2817 </a:t>
            </a:r>
            <a:r>
              <a:rPr lang="hu-HU" sz="2800" dirty="0" err="1"/>
              <a:t>Ammonium</a:t>
            </a:r>
            <a:r>
              <a:rPr lang="hu-HU" sz="2800" dirty="0"/>
              <a:t> </a:t>
            </a:r>
            <a:r>
              <a:rPr lang="hu-HU" sz="2800" dirty="0" err="1"/>
              <a:t>hydrogendifluoride</a:t>
            </a:r>
            <a:r>
              <a:rPr lang="hu-HU" sz="2800" dirty="0"/>
              <a:t> </a:t>
            </a:r>
            <a:r>
              <a:rPr lang="hu-HU" sz="2800" dirty="0" err="1"/>
              <a:t>solution</a:t>
            </a:r>
            <a:r>
              <a:rPr lang="hu-HU" sz="2800" dirty="0"/>
              <a:t> – UN 3421 </a:t>
            </a:r>
            <a:r>
              <a:rPr lang="hu-HU" sz="2800" dirty="0" err="1"/>
              <a:t>Potassium</a:t>
            </a:r>
            <a:r>
              <a:rPr lang="hu-HU" sz="2800" dirty="0"/>
              <a:t> </a:t>
            </a:r>
            <a:r>
              <a:rPr lang="hu-HU" sz="2800" dirty="0" err="1"/>
              <a:t>hydrogendifluoride</a:t>
            </a:r>
            <a:r>
              <a:rPr lang="hu-HU" sz="2800" dirty="0"/>
              <a:t> </a:t>
            </a:r>
            <a:r>
              <a:rPr lang="hu-HU" sz="2800" dirty="0" err="1"/>
              <a:t>solution</a:t>
            </a:r>
            <a:r>
              <a:rPr lang="hu-HU" sz="2800" dirty="0"/>
              <a:t> </a:t>
            </a:r>
            <a:r>
              <a:rPr lang="fr-FR" sz="2800" dirty="0"/>
              <a:t>UN 3471 Hydrogendifluorides solution, n.o.s.</a:t>
            </a:r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846011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Szerelvényekre vonatkozó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54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362996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55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409022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56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995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3381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679215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megfelelőségértékelő szervezet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bejelentett szervezet // vizsgáló szervezet</a:t>
            </a:r>
          </a:p>
          <a:p>
            <a:r>
              <a:rPr lang="hu-HU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Üzemi vizsgáló hely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49674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BB28E-B3DE-4B40-9FA2-3886C82BBCCD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0179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églalap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hu-HU" noProof="0"/>
              <a:t>Kattintson ide az alcím mintájának szerkesztéséhez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C44199-2F1A-4198-B828-A0170C5EB95C}" type="datetime1">
              <a:rPr lang="hu-HU" noProof="0" smtClean="0"/>
              <a:t>2023.05.15.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  <p:cxnSp>
        <p:nvCxnSpPr>
          <p:cNvPr id="9" name="Egyenes összekötő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6E0FCC7-D280-41F7-92FB-5D11FF3C2E14}" type="datetime1">
              <a:rPr lang="hu-HU" noProof="0" smtClean="0"/>
              <a:t>2023.05.15.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églalap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1B358B-FF2F-4278-9AD9-74FFEBE7BFFC}" type="datetime1">
              <a:rPr lang="hu-HU" noProof="0" smtClean="0"/>
              <a:t>2023.05.15.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marL="0">
              <a:defRPr/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5F5D2AF-80FE-4F59-82EB-FCC6ECD62364}" type="datetime1">
              <a:rPr lang="hu-HU" noProof="0" smtClean="0"/>
              <a:t>2023.05.15.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113E31D-E2AB-40D1-8B51-AFA5AFEF393A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Téglalap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4580B9-7359-4A92-BD29-E73C6BFBAA49}" type="datetime1">
              <a:rPr lang="hu-HU" noProof="0" smtClean="0"/>
              <a:t>2023.05.15.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  <p:cxnSp>
        <p:nvCxnSpPr>
          <p:cNvPr id="9" name="Egyenes összekötő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ét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B745BF-688B-4D41-B317-D4C0FF068540}" type="datetime1">
              <a:rPr lang="hu-HU" noProof="0" smtClean="0"/>
              <a:t>2023.05.15.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12BC5F-A92D-4983-9B84-919D69A4A63B}" type="datetime1">
              <a:rPr lang="hu-HU" noProof="0" smtClean="0"/>
              <a:t>2023.05.15.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B21EC6-14D7-4A5A-8A48-56923C4AA594}" type="datetime1">
              <a:rPr lang="hu-HU" noProof="0" smtClean="0"/>
              <a:t>2023.05.15.</a:t>
            </a:fld>
            <a:endParaRPr lang="hu-HU" noProof="0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Téglalap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2B2A6D-5EA0-485B-ADF6-3F12800B2FDE}" type="datetime1">
              <a:rPr lang="hu-HU" noProof="0" smtClean="0"/>
              <a:t>2023.05.15.</a:t>
            </a:fld>
            <a:endParaRPr lang="hu-HU" noProof="0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églalap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rtlCol="0"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 rtlCol="0"/>
          <a:lstStyle/>
          <a:p>
            <a:pPr lvl="0" rtl="0"/>
            <a:r>
              <a:rPr lang="hu-HU" noProof="0"/>
              <a:t>Mintaszöveg szerkesztése</a:t>
            </a:r>
          </a:p>
          <a:p>
            <a:pPr lvl="1" rtl="0"/>
            <a:r>
              <a:rPr lang="hu-HU" noProof="0"/>
              <a:t>Második szint</a:t>
            </a:r>
          </a:p>
          <a:p>
            <a:pPr lvl="2" rtl="0"/>
            <a:r>
              <a:rPr lang="hu-HU" noProof="0"/>
              <a:t>Harmadik szint</a:t>
            </a:r>
          </a:p>
          <a:p>
            <a:pPr lvl="3" rtl="0"/>
            <a:r>
              <a:rPr lang="hu-HU" noProof="0"/>
              <a:t>Negyedik szint</a:t>
            </a:r>
          </a:p>
          <a:p>
            <a:pPr lvl="4" rtl="0"/>
            <a:r>
              <a:rPr lang="hu-HU" noProof="0"/>
              <a:t>Ötödik szint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9D0C33D5-CE23-4F09-B2BE-554414C09247}" type="datetime1">
              <a:rPr lang="hu-HU" noProof="0" smtClean="0"/>
              <a:t>2023.05.15.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églalap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hu-HU" noProof="0"/>
              <a:t>Mintacím szerkesztése</a:t>
            </a:r>
            <a:endParaRPr lang="hu-HU" noProof="0" dirty="0"/>
          </a:p>
        </p:txBody>
      </p:sp>
      <p:sp>
        <p:nvSpPr>
          <p:cNvPr id="3" name="Kép helyőrzőj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hu-HU" noProof="0"/>
              <a:t>Kép beszúrásához kattintson az ikonra</a:t>
            </a:r>
            <a:endParaRPr lang="hu-HU" noProof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hu-HU" noProof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13AC76-12DA-4A2F-A044-F28190CD6E76}" type="datetime1">
              <a:rPr lang="hu-HU" noProof="0" smtClean="0"/>
              <a:t>2023.05.15.</a:t>
            </a:fld>
            <a:endParaRPr lang="hu-HU" noProof="0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hu-HU" noProof="0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hu-HU" noProof="0" smtClean="0"/>
              <a:t>‹#›</a:t>
            </a:fld>
            <a:endParaRPr lang="hu-HU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églalap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hu-HU" noProof="0" dirty="0"/>
              <a:t>Mintacím stílusának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hu-HU" noProof="0" dirty="0"/>
              <a:t>Mintaszöveg szerkesztése</a:t>
            </a:r>
          </a:p>
          <a:p>
            <a:pPr lvl="1" rtl="0"/>
            <a:r>
              <a:rPr lang="hu-HU" noProof="0" dirty="0"/>
              <a:t>Második szint</a:t>
            </a:r>
          </a:p>
          <a:p>
            <a:pPr lvl="2" rtl="0"/>
            <a:r>
              <a:rPr lang="hu-HU" noProof="0" dirty="0"/>
              <a:t>Harmadik szint</a:t>
            </a:r>
          </a:p>
          <a:p>
            <a:pPr lvl="3" rtl="0"/>
            <a:r>
              <a:rPr lang="hu-HU" noProof="0" dirty="0"/>
              <a:t>Negyedik szint</a:t>
            </a:r>
          </a:p>
          <a:p>
            <a:pPr lvl="4" rtl="0"/>
            <a:r>
              <a:rPr lang="hu-HU" noProof="0" dirty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CB4D8526-2190-48AC-B8D7-248FA9CEA512}" type="datetime1">
              <a:rPr lang="hu-HU" noProof="0" smtClean="0"/>
              <a:t>2023.05.15.</a:t>
            </a:fld>
            <a:endParaRPr lang="hu-HU" noProof="0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hu-HU" noProof="0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4FAB73BC-B049-4115-A692-8D63A059BFB8}" type="slidenum">
              <a:rPr lang="hu-HU" noProof="0" smtClean="0"/>
              <a:pPr/>
              <a:t>‹#›</a:t>
            </a:fld>
            <a:endParaRPr lang="hu-HU" noProof="0" dirty="0"/>
          </a:p>
        </p:txBody>
      </p:sp>
      <p:cxnSp>
        <p:nvCxnSpPr>
          <p:cNvPr id="10" name="Egyenes összekötő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6.emf"/><Relationship Id="rId4" Type="http://schemas.openxmlformats.org/officeDocument/2006/relationships/hyperlink" Target="file:///C:\Users\sarosi.gyorgy\Documents\RID_6.8.1.5_&#250;jdocx.pdf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39.jpeg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emf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47.emf"/><Relationship Id="rId4" Type="http://schemas.openxmlformats.org/officeDocument/2006/relationships/image" Target="../media/image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8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hyperlink" Target="https://youtu.be/d3j4DIE1uMc" TargetMode="External"/><Relationship Id="rId4" Type="http://schemas.openxmlformats.org/officeDocument/2006/relationships/image" Target="../media/image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églalap 21">
            <a:extLst>
              <a:ext uri="{FF2B5EF4-FFF2-40B4-BE49-F238E27FC236}">
                <a16:creationId xmlns:a16="http://schemas.microsoft.com/office/drawing/2014/main" id="{B76D919A-FC3E-4B4E-BAF0-ED6CFB8DC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8FD68DA-43BA-4508-8DE2-BA9BB7B2F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778" y="5120639"/>
            <a:ext cx="11265767" cy="996481"/>
          </a:xfrm>
        </p:spPr>
        <p:txBody>
          <a:bodyPr rtlCol="0">
            <a:normAutofit fontScale="90000"/>
          </a:bodyPr>
          <a:lstStyle/>
          <a:p>
            <a:r>
              <a:rPr lang="hu-HU" sz="4800" dirty="0">
                <a:solidFill>
                  <a:srgbClr val="FFFFFF"/>
                </a:solidFill>
              </a:rPr>
              <a:t>Veszélyes áruk szállítása</a:t>
            </a:r>
            <a:br>
              <a:rPr lang="hu-HU" sz="4800" dirty="0">
                <a:solidFill>
                  <a:srgbClr val="FFFFFF"/>
                </a:solidFill>
              </a:rPr>
            </a:br>
            <a:r>
              <a:rPr lang="hu-HU" sz="4800" dirty="0">
                <a:solidFill>
                  <a:srgbClr val="FFFFFF"/>
                </a:solidFill>
              </a:rPr>
              <a:t>RID 2023 változások 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8E9CFF2-3777-4FF4-A759-8491175B0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3250" y="6099937"/>
            <a:ext cx="11640714" cy="410376"/>
          </a:xfrm>
        </p:spPr>
        <p:txBody>
          <a:bodyPr rtlCol="0">
            <a:normAutofit/>
          </a:bodyPr>
          <a:lstStyle/>
          <a:p>
            <a:pPr rtl="0"/>
            <a:r>
              <a:rPr lang="hu-HU" sz="1500" dirty="0">
                <a:solidFill>
                  <a:srgbClr val="FFFFFF"/>
                </a:solidFill>
              </a:rPr>
              <a:t>Dr Sárosi György veszélyesáru szakértő 		</a:t>
            </a:r>
            <a:r>
              <a:rPr lang="hu-HU" sz="1500" dirty="0" err="1">
                <a:solidFill>
                  <a:srgbClr val="FFFFFF"/>
                </a:solidFill>
              </a:rPr>
              <a:t>budapest</a:t>
            </a:r>
            <a:r>
              <a:rPr lang="hu-HU" sz="1500" dirty="0">
                <a:solidFill>
                  <a:srgbClr val="FFFFFF"/>
                </a:solidFill>
              </a:rPr>
              <a:t> 2023 / magyar vasúti magánkocsi szövetség</a:t>
            </a:r>
            <a:endParaRPr lang="hu-HU" sz="1500" cap="small" dirty="0">
              <a:solidFill>
                <a:srgbClr val="FFFFFF"/>
              </a:solidFill>
            </a:endParaRPr>
          </a:p>
        </p:txBody>
      </p:sp>
      <p:sp>
        <p:nvSpPr>
          <p:cNvPr id="24" name="Téglalap 23">
            <a:extLst>
              <a:ext uri="{FF2B5EF4-FFF2-40B4-BE49-F238E27FC236}">
                <a16:creationId xmlns:a16="http://schemas.microsoft.com/office/drawing/2014/main" id="{8F66ACBD-1C82-4782-AA7C-05504DD7DE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7F18FAA4-421F-447B-A730-5CBFA6C7B1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0" y="0"/>
            <a:ext cx="12192000" cy="490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415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>
            <a:extLst>
              <a:ext uri="{FF2B5EF4-FFF2-40B4-BE49-F238E27FC236}">
                <a16:creationId xmlns:a16="http://schemas.microsoft.com/office/drawing/2014/main" id="{5988E681-F367-6026-B70E-1599CE96FA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74" y="3787070"/>
            <a:ext cx="4908122" cy="2406199"/>
          </a:xfrm>
          <a:prstGeom prst="rect">
            <a:avLst/>
          </a:prstGeom>
        </p:spPr>
      </p:pic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10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DFCC3D2C-A422-DE19-EBD5-2311733E3D0A}"/>
              </a:ext>
            </a:extLst>
          </p:cNvPr>
          <p:cNvSpPr txBox="1"/>
          <p:nvPr/>
        </p:nvSpPr>
        <p:spPr>
          <a:xfrm>
            <a:off x="926517" y="817555"/>
            <a:ext cx="996593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solidFill>
                  <a:schemeClr val="tx2"/>
                </a:solidFill>
                <a:latin typeface="Arial Nova" panose="020B0504020202020204" pitchFamily="34" charset="0"/>
              </a:rPr>
              <a:t>Szabványok alkalmazása-új megjegyzés:</a:t>
            </a:r>
          </a:p>
          <a:p>
            <a:pPr algn="just"/>
            <a:r>
              <a:rPr lang="hu-HU" sz="2400" i="1" dirty="0">
                <a:solidFill>
                  <a:srgbClr val="FF0000"/>
                </a:solidFill>
                <a:latin typeface="Arial Nova" panose="020B0504020202020204" pitchFamily="34" charset="0"/>
              </a:rPr>
              <a:t>Megjegyzés:	A szabvány részletesen meghatározza, hogyan kell a </a:t>
            </a:r>
          </a:p>
          <a:p>
            <a:pPr algn="just"/>
            <a:r>
              <a:rPr lang="hu-HU" sz="2400" i="1" dirty="0">
                <a:solidFill>
                  <a:srgbClr val="FF0000"/>
                </a:solidFill>
                <a:latin typeface="Arial Nova" panose="020B0504020202020204" pitchFamily="34" charset="0"/>
              </a:rPr>
              <a:t>RID előírásainak megfelelni és a RID-ben meghatározottakon túl további </a:t>
            </a:r>
          </a:p>
          <a:p>
            <a:pPr algn="just"/>
            <a:r>
              <a:rPr lang="hu-HU" sz="2400" i="1" dirty="0">
                <a:solidFill>
                  <a:srgbClr val="FF0000"/>
                </a:solidFill>
                <a:latin typeface="Arial Nova" panose="020B0504020202020204" pitchFamily="34" charset="0"/>
              </a:rPr>
              <a:t>követelményeket is tartalmazhat.</a:t>
            </a:r>
          </a:p>
          <a:p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Szabványok aktualizálása:</a:t>
            </a:r>
          </a:p>
          <a:p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Nem jelenik meg a RID 2023-ban</a:t>
            </a:r>
          </a:p>
          <a:p>
            <a:pPr marL="457200" indent="-457200">
              <a:buFontTx/>
              <a:buChar char="-"/>
            </a:pPr>
            <a:r>
              <a:rPr lang="hu-HU" sz="2000" dirty="0">
                <a:solidFill>
                  <a:schemeClr val="tx2"/>
                </a:solidFill>
                <a:latin typeface="Arial Nova" panose="020B0504020202020204" pitchFamily="34" charset="0"/>
              </a:rPr>
              <a:t>EN 14025: 2022 </a:t>
            </a:r>
          </a:p>
          <a:p>
            <a:pPr marL="457200" indent="-457200">
              <a:buFontTx/>
              <a:buChar char="-"/>
            </a:pPr>
            <a:r>
              <a:rPr lang="hu-HU" sz="2000" dirty="0">
                <a:solidFill>
                  <a:schemeClr val="tx2"/>
                </a:solidFill>
                <a:latin typeface="Arial Nova" panose="020B0504020202020204" pitchFamily="34" charset="0"/>
              </a:rPr>
              <a:t>EN 13799: 2022 (6.2.4.1 és 6.8.2.6.1)</a:t>
            </a:r>
          </a:p>
          <a:p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Megjelenik a RID 2023-ban amennyiben </a:t>
            </a:r>
          </a:p>
          <a:p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2022.06.08-ig kiadják</a:t>
            </a:r>
          </a:p>
          <a:p>
            <a:pPr marL="457200" indent="-457200">
              <a:buFontTx/>
              <a:buChar char="-"/>
            </a:pPr>
            <a:r>
              <a:rPr lang="hu-HU" sz="2000" dirty="0">
                <a:solidFill>
                  <a:schemeClr val="tx2"/>
                </a:solidFill>
                <a:latin typeface="Arial Nova" panose="020B0504020202020204" pitchFamily="34" charset="0"/>
              </a:rPr>
              <a:t>EN12245:2022 (nem jelent meg)</a:t>
            </a:r>
          </a:p>
          <a:p>
            <a:pPr marL="457200" indent="-457200">
              <a:buFontTx/>
              <a:buChar char="-"/>
            </a:pPr>
            <a:r>
              <a:rPr lang="hu-HU" sz="2000" dirty="0">
                <a:solidFill>
                  <a:schemeClr val="tx2"/>
                </a:solidFill>
                <a:latin typeface="Arial Nova" panose="020B0504020202020204" pitchFamily="34" charset="0"/>
              </a:rPr>
              <a:t>EN12252:2022 (nem jelent meg)</a:t>
            </a:r>
          </a:p>
          <a:p>
            <a:pPr marL="457200" indent="-457200">
              <a:buFontTx/>
              <a:buChar char="-"/>
            </a:pPr>
            <a:r>
              <a:rPr lang="hu-HU" sz="2000" dirty="0">
                <a:solidFill>
                  <a:schemeClr val="tx2"/>
                </a:solidFill>
                <a:latin typeface="Arial Nova" panose="020B0504020202020204" pitchFamily="34" charset="0"/>
              </a:rPr>
              <a:t>EN14912:2022 (nem jelent meg)</a:t>
            </a:r>
          </a:p>
          <a:p>
            <a:pPr marL="457200" indent="-457200">
              <a:buFontTx/>
              <a:buChar char="-"/>
            </a:pPr>
            <a:r>
              <a:rPr lang="hu-HU" sz="2000" b="1" dirty="0">
                <a:solidFill>
                  <a:schemeClr val="tx2"/>
                </a:solidFill>
                <a:latin typeface="Arial Nova" panose="020B0504020202020204" pitchFamily="34" charset="0"/>
              </a:rPr>
              <a:t>EN13094:2020 +A1 módosítása (2022)</a:t>
            </a:r>
            <a:endParaRPr lang="hu-HU" sz="3200" dirty="0">
              <a:solidFill>
                <a:schemeClr val="tx2"/>
              </a:solidFill>
              <a:latin typeface="Arial Nova" panose="020B0504020202020204" pitchFamily="34" charset="0"/>
            </a:endParaRPr>
          </a:p>
        </p:txBody>
      </p:sp>
      <p:pic>
        <p:nvPicPr>
          <p:cNvPr id="10" name="Picture 2" descr="Kik vagyunk - Hungrail">
            <a:extLst>
              <a:ext uri="{FF2B5EF4-FFF2-40B4-BE49-F238E27FC236}">
                <a16:creationId xmlns:a16="http://schemas.microsoft.com/office/drawing/2014/main" id="{EC6D2A98-A866-66FA-E159-D5F3918DB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09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557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11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</a:t>
            </a:r>
          </a:p>
        </p:txBody>
      </p:sp>
      <p:pic>
        <p:nvPicPr>
          <p:cNvPr id="13" name="Kép 12" descr="A képen szöveg látható&#10;&#10;Automatikusan generált leírás">
            <a:extLst>
              <a:ext uri="{FF2B5EF4-FFF2-40B4-BE49-F238E27FC236}">
                <a16:creationId xmlns:a16="http://schemas.microsoft.com/office/drawing/2014/main" id="{EBD51F01-CE40-08C1-DE6E-7E82706D6A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77" r="26484"/>
          <a:stretch/>
        </p:blipFill>
        <p:spPr>
          <a:xfrm rot="16200000">
            <a:off x="2938166" y="-867478"/>
            <a:ext cx="1580366" cy="5539427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DCBEFB7D-E4FD-5DEF-D3E3-2A334CFFE445}"/>
              </a:ext>
            </a:extLst>
          </p:cNvPr>
          <p:cNvSpPr txBox="1"/>
          <p:nvPr/>
        </p:nvSpPr>
        <p:spPr>
          <a:xfrm>
            <a:off x="7119831" y="1326195"/>
            <a:ext cx="21852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Nyomástartó tartály</a:t>
            </a:r>
          </a:p>
          <a:p>
            <a:r>
              <a:rPr lang="hu-HU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(pl. palack)</a:t>
            </a:r>
          </a:p>
        </p:txBody>
      </p:sp>
      <p:pic>
        <p:nvPicPr>
          <p:cNvPr id="14" name="Kép 13" descr="A képen szöveg, beltéri látható&#10;&#10;Automatikusan generált leírás">
            <a:extLst>
              <a:ext uri="{FF2B5EF4-FFF2-40B4-BE49-F238E27FC236}">
                <a16:creationId xmlns:a16="http://schemas.microsoft.com/office/drawing/2014/main" id="{6CAD3535-2F7D-52BE-3014-ABEBEF3E1A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49" t="13017" b="29118"/>
          <a:stretch/>
        </p:blipFill>
        <p:spPr>
          <a:xfrm rot="16200000">
            <a:off x="950151" y="2821178"/>
            <a:ext cx="1894759" cy="1877788"/>
          </a:xfrm>
          <a:prstGeom prst="rect">
            <a:avLst/>
          </a:prstGeom>
        </p:spPr>
      </p:pic>
      <p:sp>
        <p:nvSpPr>
          <p:cNvPr id="15" name="Szövegdoboz 14">
            <a:extLst>
              <a:ext uri="{FF2B5EF4-FFF2-40B4-BE49-F238E27FC236}">
                <a16:creationId xmlns:a16="http://schemas.microsoft.com/office/drawing/2014/main" id="{EE4E3CB9-3399-E8F6-56D2-3045BAFB0791}"/>
              </a:ext>
            </a:extLst>
          </p:cNvPr>
          <p:cNvSpPr txBox="1"/>
          <p:nvPr/>
        </p:nvSpPr>
        <p:spPr>
          <a:xfrm>
            <a:off x="7119831" y="3002595"/>
            <a:ext cx="41216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Nyomástartó tartálytest //tartályköpeny</a:t>
            </a:r>
          </a:p>
          <a:p>
            <a:r>
              <a:rPr lang="hu-HU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(pl. palacktest // vagy palackköpeny)</a:t>
            </a:r>
          </a:p>
        </p:txBody>
      </p:sp>
      <p:pic>
        <p:nvPicPr>
          <p:cNvPr id="16" name="Kép 15">
            <a:extLst>
              <a:ext uri="{FF2B5EF4-FFF2-40B4-BE49-F238E27FC236}">
                <a16:creationId xmlns:a16="http://schemas.microsoft.com/office/drawing/2014/main" id="{E51B8A0A-A40A-75AC-EFE9-0B0994494C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367" t="36236" r="37873" b="28638"/>
          <a:stretch/>
        </p:blipFill>
        <p:spPr>
          <a:xfrm rot="16200000">
            <a:off x="4672641" y="4162294"/>
            <a:ext cx="1880740" cy="1770105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6C0EEB14-1FA3-51E2-C0F4-2D9B2AF577AF}"/>
              </a:ext>
            </a:extLst>
          </p:cNvPr>
          <p:cNvSpPr txBox="1"/>
          <p:nvPr/>
        </p:nvSpPr>
        <p:spPr>
          <a:xfrm>
            <a:off x="7196020" y="4175751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  <a:latin typeface="Arial Nova" panose="020B0504020202020204" pitchFamily="34" charset="0"/>
                <a:cs typeface="Arial" panose="020B0604020202020204" pitchFamily="34" charset="0"/>
              </a:rPr>
              <a:t>Zárószerkezetek (szelepek, stb.)</a:t>
            </a:r>
          </a:p>
        </p:txBody>
      </p: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B7806D61-90DA-5C1C-E018-4AEC34339EC3}"/>
              </a:ext>
            </a:extLst>
          </p:cNvPr>
          <p:cNvSpPr txBox="1"/>
          <p:nvPr/>
        </p:nvSpPr>
        <p:spPr>
          <a:xfrm>
            <a:off x="926517" y="5274948"/>
            <a:ext cx="3661580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050" dirty="0">
                <a:solidFill>
                  <a:schemeClr val="tx2"/>
                </a:solidFill>
              </a:rPr>
              <a:t>Például:</a:t>
            </a:r>
          </a:p>
          <a:p>
            <a:r>
              <a:rPr lang="hu-HU" sz="1050" dirty="0">
                <a:solidFill>
                  <a:schemeClr val="tx2"/>
                </a:solidFill>
              </a:rPr>
              <a:t>EN ISO 18119 – Palacktestek időszakos vizsgálata és ellenőrzése</a:t>
            </a:r>
          </a:p>
          <a:p>
            <a:r>
              <a:rPr lang="hu-HU" sz="1050" dirty="0">
                <a:solidFill>
                  <a:schemeClr val="tx2"/>
                </a:solidFill>
              </a:rPr>
              <a:t>EN ISO 22434 – Szelepek ellenőrzése</a:t>
            </a:r>
          </a:p>
          <a:p>
            <a:r>
              <a:rPr lang="hu-HU" sz="1050" dirty="0">
                <a:solidFill>
                  <a:schemeClr val="tx2"/>
                </a:solidFill>
              </a:rPr>
              <a:t>EN ISO 14912 – Szelepek ellenőrzése és időszakos vizsgálata</a:t>
            </a:r>
          </a:p>
          <a:p>
            <a:endParaRPr lang="hu-HU" sz="1050" dirty="0">
              <a:solidFill>
                <a:schemeClr val="tx2"/>
              </a:solidFill>
            </a:endParaRPr>
          </a:p>
        </p:txBody>
      </p:sp>
      <p:sp>
        <p:nvSpPr>
          <p:cNvPr id="23" name="Folyamatábra: Bekötés 22">
            <a:extLst>
              <a:ext uri="{FF2B5EF4-FFF2-40B4-BE49-F238E27FC236}">
                <a16:creationId xmlns:a16="http://schemas.microsoft.com/office/drawing/2014/main" id="{06C31C08-248C-A2CA-DFB7-719808A290D1}"/>
              </a:ext>
            </a:extLst>
          </p:cNvPr>
          <p:cNvSpPr/>
          <p:nvPr/>
        </p:nvSpPr>
        <p:spPr>
          <a:xfrm>
            <a:off x="1188720" y="3760072"/>
            <a:ext cx="617220" cy="590948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4" name="Folyamatábra: Bekötés 23">
            <a:extLst>
              <a:ext uri="{FF2B5EF4-FFF2-40B4-BE49-F238E27FC236}">
                <a16:creationId xmlns:a16="http://schemas.microsoft.com/office/drawing/2014/main" id="{7E51CD23-31C9-86F5-43F3-22D7BF990CC1}"/>
              </a:ext>
            </a:extLst>
          </p:cNvPr>
          <p:cNvSpPr/>
          <p:nvPr/>
        </p:nvSpPr>
        <p:spPr>
          <a:xfrm>
            <a:off x="5228884" y="4584993"/>
            <a:ext cx="617220" cy="590948"/>
          </a:xfrm>
          <a:prstGeom prst="flowChartConnector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Picture 2" descr="Kik vagyunk - Hungrail">
            <a:extLst>
              <a:ext uri="{FF2B5EF4-FFF2-40B4-BE49-F238E27FC236}">
                <a16:creationId xmlns:a16="http://schemas.microsoft.com/office/drawing/2014/main" id="{E505A597-51E1-1810-7B4F-6AEC5AF8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743" y="129518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92404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12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053C622B-8955-49C6-B6D3-3ABFBB36337E}"/>
              </a:ext>
            </a:extLst>
          </p:cNvPr>
          <p:cNvSpPr txBox="1"/>
          <p:nvPr/>
        </p:nvSpPr>
        <p:spPr>
          <a:xfrm>
            <a:off x="255533" y="961486"/>
            <a:ext cx="8345420" cy="612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430" algn="ctr"/>
            <a:r>
              <a:rPr lang="hu-HU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1.2 FEJEZET</a:t>
            </a:r>
            <a:endParaRPr lang="hu-HU" sz="1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0430" algn="ctr">
              <a:lnSpc>
                <a:spcPts val="1850"/>
              </a:lnSpc>
              <a:spcAft>
                <a:spcPts val="600"/>
              </a:spcAft>
            </a:pPr>
            <a:r>
              <a:rPr lang="hu-HU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MEGHATÁROZÁSOK, MÉRTÉKEGYSÉGEK ÉS RÖVIDÍTÉSEK</a:t>
            </a:r>
            <a:endParaRPr lang="hu-HU" sz="180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3B2B87D2-FA1D-432D-BCC3-5450D6370A1B}"/>
              </a:ext>
            </a:extLst>
          </p:cNvPr>
          <p:cNvSpPr txBox="1"/>
          <p:nvPr/>
        </p:nvSpPr>
        <p:spPr>
          <a:xfrm>
            <a:off x="595746" y="2490541"/>
            <a:ext cx="6728098" cy="20723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430" algn="just">
              <a:spcBef>
                <a:spcPts val="960"/>
              </a:spcBef>
              <a:tabLst>
                <a:tab pos="1170305" algn="l"/>
              </a:tabLst>
            </a:pPr>
            <a:r>
              <a:rPr lang="hu-HU" sz="1600" b="1" dirty="0">
                <a:solidFill>
                  <a:schemeClr val="tx2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Nyomástartó tartály (test//köpeny):</a:t>
            </a:r>
            <a:r>
              <a:rPr lang="hu-HU" sz="1600" dirty="0">
                <a:solidFill>
                  <a:schemeClr val="tx2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 </a:t>
            </a:r>
          </a:p>
          <a:p>
            <a:pPr marL="900430" algn="just">
              <a:spcBef>
                <a:spcPts val="960"/>
              </a:spcBef>
              <a:tabLst>
                <a:tab pos="1170305" algn="l"/>
              </a:tabLst>
            </a:pPr>
            <a:r>
              <a:rPr lang="hu-HU" sz="1600" dirty="0">
                <a:solidFill>
                  <a:schemeClr val="tx2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a  palack, nagypalack, gázhordó vagy kármentő tartály zárószerkezet vagy más üzemi szerelvény  nélkül, de a tartósan elhelyezett eszközök/szerkezeti elemek  (pl</a:t>
            </a:r>
            <a:r>
              <a:rPr lang="hu-HU" sz="1600" dirty="0">
                <a:solidFill>
                  <a:schemeClr val="tx2"/>
                </a:solidFill>
                <a:latin typeface="Arial Nova" panose="020B0504020202020204" pitchFamily="34" charset="0"/>
                <a:ea typeface="Times New Roman" panose="02020603050405020304" pitchFamily="18" charset="0"/>
              </a:rPr>
              <a:t>. nyakgyűrű</a:t>
            </a:r>
            <a:r>
              <a:rPr lang="hu-HU" sz="1600" dirty="0">
                <a:solidFill>
                  <a:schemeClr val="tx2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, talpgyűrű) figyelembevételével;</a:t>
            </a:r>
          </a:p>
          <a:p>
            <a:pPr marL="900430" algn="just">
              <a:spcBef>
                <a:spcPts val="960"/>
              </a:spcBef>
              <a:tabLst>
                <a:tab pos="1170305" algn="l"/>
              </a:tabLst>
            </a:pPr>
            <a:r>
              <a:rPr lang="hu-HU" sz="1600" b="1" dirty="0">
                <a:solidFill>
                  <a:schemeClr val="tx2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Megjegyzés</a:t>
            </a:r>
            <a:r>
              <a:rPr lang="hu-HU" sz="1600" dirty="0">
                <a:solidFill>
                  <a:schemeClr val="tx2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: A palacktest (köpeny), gázhordótest (köpeny) és nagypalacktest (köpeny) fogalmak is használhatóak.</a:t>
            </a:r>
            <a:r>
              <a:rPr lang="hu-HU" sz="1050" dirty="0">
                <a:solidFill>
                  <a:schemeClr val="tx2"/>
                </a:solidFill>
                <a:effectLst/>
                <a:latin typeface="Arial Nova" panose="020B0504020202020204" pitchFamily="34" charset="0"/>
                <a:ea typeface="Times New Roman" panose="02020603050405020304" pitchFamily="18" charset="0"/>
              </a:rPr>
              <a:t> </a:t>
            </a:r>
            <a:endParaRPr lang="hu-HU" sz="1200" dirty="0">
              <a:solidFill>
                <a:schemeClr val="tx2"/>
              </a:solidFill>
              <a:effectLst/>
              <a:latin typeface="Arial Nova" panose="020B05040202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1F7841C9-75A3-45F3-A201-013B24317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6111" y="2250076"/>
            <a:ext cx="4114189" cy="3099164"/>
          </a:xfrm>
          <a:prstGeom prst="rect">
            <a:avLst/>
          </a:prstGeom>
        </p:spPr>
      </p:pic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A47FE4FA-C0E6-0D86-5F97-597857599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837" y="197070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4313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13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5173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2023 - VESZÉLYES ÁRUK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571A3DA4-F70F-4A4A-8854-A22AE622BBC5}"/>
              </a:ext>
            </a:extLst>
          </p:cNvPr>
          <p:cNvSpPr txBox="1"/>
          <p:nvPr/>
        </p:nvSpPr>
        <p:spPr>
          <a:xfrm>
            <a:off x="1104314" y="1032972"/>
            <a:ext cx="10643876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 Nova" panose="020B0504020202020204" pitchFamily="34" charset="0"/>
              </a:rPr>
              <a:t>Új UN szám</a:t>
            </a:r>
          </a:p>
          <a:p>
            <a:r>
              <a:rPr lang="hu-HU" sz="4400" dirty="0">
                <a:solidFill>
                  <a:schemeClr val="tx2"/>
                </a:solidFill>
                <a:latin typeface="Arial Nova" panose="020B0504020202020204" pitchFamily="34" charset="0"/>
              </a:rPr>
              <a:t>UN3550 KOBALT-HIDROXID POR,</a:t>
            </a:r>
          </a:p>
          <a:p>
            <a:r>
              <a:rPr lang="hu-HU" sz="4400" dirty="0">
                <a:solidFill>
                  <a:schemeClr val="tx2"/>
                </a:solidFill>
                <a:latin typeface="Arial Nova" panose="020B0504020202020204" pitchFamily="34" charset="0"/>
              </a:rPr>
              <a:t>Legalább 10 % belélegezhető tartalommal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chemeClr val="tx2"/>
                </a:solidFill>
                <a:latin typeface="Arial Nova" panose="020B0504020202020204" pitchFamily="34" charset="0"/>
              </a:rPr>
              <a:t>RID 6.1 PGI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Gőznyomása: nincs, 0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Relatív sűrűség: 3,6 g/cm</a:t>
            </a:r>
            <a:r>
              <a:rPr lang="hu-HU" sz="2400" baseline="30000" dirty="0">
                <a:solidFill>
                  <a:schemeClr val="tx2"/>
                </a:solidFill>
                <a:latin typeface="Arial Nova" panose="020B0504020202020204" pitchFamily="34" charset="0"/>
              </a:rPr>
              <a:t>3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hu-HU" sz="2400" dirty="0" err="1">
                <a:solidFill>
                  <a:schemeClr val="tx2"/>
                </a:solidFill>
                <a:latin typeface="Arial Nova" panose="020B0504020202020204" pitchFamily="34" charset="0"/>
              </a:rPr>
              <a:t>Higroszkópikus</a:t>
            </a:r>
            <a:endParaRPr lang="hu-HU" sz="2400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r>
              <a:rPr lang="hu-HU" sz="3600" dirty="0">
                <a:solidFill>
                  <a:schemeClr val="tx2"/>
                </a:solidFill>
                <a:latin typeface="Arial Nova" panose="020B0504020202020204" pitchFamily="34" charset="0"/>
              </a:rPr>
              <a:t>Következtetések: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A 10 %-nál kevesebb portartalmú az UN3077 alatt szállítható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Speciális Big Bag használható a szállításhoz, a 6.1 PGI besorolás ellenére</a:t>
            </a:r>
          </a:p>
          <a:p>
            <a:endParaRPr lang="hu-HU" sz="2400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endParaRPr lang="hu-HU" sz="2400" dirty="0">
              <a:solidFill>
                <a:schemeClr val="tx2"/>
              </a:solidFill>
              <a:latin typeface="Arial Nova" panose="020B0504020202020204" pitchFamily="34" charset="0"/>
            </a:endParaRPr>
          </a:p>
        </p:txBody>
      </p:sp>
      <p:pic>
        <p:nvPicPr>
          <p:cNvPr id="10" name="Picture 2" descr="Kik vagyunk - Hungrail">
            <a:extLst>
              <a:ext uri="{FF2B5EF4-FFF2-40B4-BE49-F238E27FC236}">
                <a16:creationId xmlns:a16="http://schemas.microsoft.com/office/drawing/2014/main" id="{81279E8E-6E36-F1C1-AAA9-0EBC06CB9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8178" y="19271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366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14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5223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– VESZÉLYES ÁRUK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B6ADC96-71F1-4FE3-B1C8-0358D3704DF3}"/>
              </a:ext>
            </a:extLst>
          </p:cNvPr>
          <p:cNvSpPr txBox="1"/>
          <p:nvPr/>
        </p:nvSpPr>
        <p:spPr>
          <a:xfrm>
            <a:off x="926517" y="1163053"/>
            <a:ext cx="7986866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solidFill>
                  <a:schemeClr val="tx2"/>
                </a:solidFill>
                <a:latin typeface="Arial Nova" panose="020B0504020202020204" pitchFamily="34" charset="0"/>
              </a:rPr>
              <a:t>UN1012 </a:t>
            </a:r>
            <a:r>
              <a:rPr lang="hu-HU" sz="3200" dirty="0" err="1">
                <a:solidFill>
                  <a:schemeClr val="tx2"/>
                </a:solidFill>
                <a:latin typeface="Arial Nova" panose="020B0504020202020204" pitchFamily="34" charset="0"/>
              </a:rPr>
              <a:t>butén</a:t>
            </a:r>
            <a:r>
              <a:rPr lang="hu-HU" sz="3200" dirty="0">
                <a:solidFill>
                  <a:schemeClr val="tx2"/>
                </a:solidFill>
                <a:latin typeface="Arial Nova" panose="020B0504020202020204" pitchFamily="34" charset="0"/>
              </a:rPr>
              <a:t> (</a:t>
            </a:r>
            <a:r>
              <a:rPr lang="hu-HU" sz="3200" dirty="0" err="1">
                <a:solidFill>
                  <a:schemeClr val="tx2"/>
                </a:solidFill>
                <a:latin typeface="Arial Nova" panose="020B0504020202020204" pitchFamily="34" charset="0"/>
              </a:rPr>
              <a:t>Butilén</a:t>
            </a:r>
            <a:r>
              <a:rPr lang="hu-HU" sz="3200" dirty="0">
                <a:solidFill>
                  <a:schemeClr val="tx2"/>
                </a:solidFill>
                <a:latin typeface="Arial Nova" panose="020B0504020202020204" pitchFamily="34" charset="0"/>
              </a:rPr>
              <a:t>) tétel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chemeClr val="tx2"/>
                </a:solidFill>
                <a:latin typeface="Arial Nova" panose="020B0504020202020204" pitchFamily="34" charset="0"/>
              </a:rPr>
              <a:t>Csak a következőkre alkalmazható:</a:t>
            </a:r>
          </a:p>
          <a:p>
            <a:pPr lvl="1"/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-</a:t>
            </a:r>
            <a:r>
              <a:rPr lang="hu-HU" sz="2800" dirty="0" err="1">
                <a:solidFill>
                  <a:schemeClr val="tx2"/>
                </a:solidFill>
                <a:latin typeface="Arial Nova" panose="020B0504020202020204" pitchFamily="34" charset="0"/>
              </a:rPr>
              <a:t>Butén</a:t>
            </a:r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 keverék</a:t>
            </a:r>
          </a:p>
          <a:p>
            <a:pPr lvl="1"/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-1-butén, </a:t>
            </a:r>
          </a:p>
          <a:p>
            <a:pPr lvl="1"/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-cisz-2-butén és</a:t>
            </a:r>
          </a:p>
          <a:p>
            <a:pPr lvl="1"/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-transz-2-butén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Az </a:t>
            </a:r>
            <a:r>
              <a:rPr lang="hu-HU" sz="2800" dirty="0" err="1">
                <a:solidFill>
                  <a:schemeClr val="tx2"/>
                </a:solidFill>
                <a:latin typeface="Arial Nova" panose="020B0504020202020204" pitchFamily="34" charset="0"/>
              </a:rPr>
              <a:t>izobutén</a:t>
            </a:r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 az UN 1055 tétel alatt szállítható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SP398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Fuvarokmányra </a:t>
            </a:r>
            <a:r>
              <a:rPr lang="hu-HU" sz="2800" i="1" dirty="0">
                <a:solidFill>
                  <a:schemeClr val="tx2"/>
                </a:solidFill>
                <a:latin typeface="Arial Nova" panose="020B0504020202020204" pitchFamily="34" charset="0"/>
              </a:rPr>
              <a:t>5.4.1.2.2 e) </a:t>
            </a:r>
          </a:p>
          <a:p>
            <a:r>
              <a:rPr lang="hu-HU" sz="2800" i="1" dirty="0">
                <a:solidFill>
                  <a:schemeClr val="tx2"/>
                </a:solidFill>
                <a:latin typeface="Arial Nova" panose="020B0504020202020204" pitchFamily="34" charset="0"/>
              </a:rPr>
              <a:t>	– tartalmaznia kell a gáz egyedi megnevezését</a:t>
            </a:r>
            <a:endParaRPr lang="hu-HU" sz="2800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endParaRPr lang="hu-HU" sz="3200" dirty="0">
              <a:solidFill>
                <a:schemeClr val="tx2"/>
              </a:solidFill>
              <a:latin typeface="Arial Nova" panose="020B0504020202020204" pitchFamily="34" charset="0"/>
            </a:endParaRPr>
          </a:p>
        </p:txBody>
      </p:sp>
      <p:pic>
        <p:nvPicPr>
          <p:cNvPr id="10" name="Picture 2" descr="Kik vagyunk - Hungrail">
            <a:extLst>
              <a:ext uri="{FF2B5EF4-FFF2-40B4-BE49-F238E27FC236}">
                <a16:creationId xmlns:a16="http://schemas.microsoft.com/office/drawing/2014/main" id="{6F0EB8E2-F7CF-15BB-E32D-9AA81BB2A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18" y="129518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627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15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5223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– VESZÉLYES ÁRUK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28C0CD48-EA5C-CBF7-EC57-24073F26D53F}"/>
              </a:ext>
            </a:extLst>
          </p:cNvPr>
          <p:cNvSpPr txBox="1"/>
          <p:nvPr/>
        </p:nvSpPr>
        <p:spPr>
          <a:xfrm>
            <a:off x="979462" y="1297087"/>
            <a:ext cx="68966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 Nova" panose="020B0504020202020204" pitchFamily="34" charset="0"/>
              </a:rPr>
              <a:t>UN1169 törölve lett, ennek oka: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8C11AC1B-10DC-9C08-9D4B-0C11B05ACDA1}"/>
              </a:ext>
            </a:extLst>
          </p:cNvPr>
          <p:cNvSpPr txBox="1"/>
          <p:nvPr/>
        </p:nvSpPr>
        <p:spPr>
          <a:xfrm>
            <a:off x="979463" y="1966406"/>
            <a:ext cx="8495128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400" dirty="0">
                <a:solidFill>
                  <a:schemeClr val="tx2"/>
                </a:solidFill>
              </a:rPr>
              <a:t>1169 FOLYÉKONY AROMÁS KIVONATOK</a:t>
            </a:r>
          </a:p>
          <a:p>
            <a:r>
              <a:rPr lang="hu-HU" sz="2400" dirty="0">
                <a:solidFill>
                  <a:schemeClr val="tx2"/>
                </a:solidFill>
              </a:rPr>
              <a:t>1197 FOLYÉKONY ÍZANYAG KIVONATOK</a:t>
            </a:r>
          </a:p>
          <a:p>
            <a:endParaRPr lang="hu-HU" sz="2400" dirty="0">
              <a:solidFill>
                <a:schemeClr val="tx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Ipar nem tesz érdemi különbséget a kettő között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Eredetileg az UN1169 „esszencia-tömény oldat” volt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Később a francia- német-angol oda visszafordításból származik</a:t>
            </a:r>
          </a:p>
          <a:p>
            <a:endParaRPr lang="hu-HU" dirty="0">
              <a:solidFill>
                <a:schemeClr val="tx2"/>
              </a:solidFill>
            </a:endParaRPr>
          </a:p>
          <a:p>
            <a:r>
              <a:rPr lang="hu-HU" sz="3200" dirty="0">
                <a:solidFill>
                  <a:schemeClr val="tx2"/>
                </a:solidFill>
              </a:rPr>
              <a:t>Marad 2023-tól összevontan:</a:t>
            </a:r>
          </a:p>
          <a:p>
            <a:r>
              <a:rPr lang="hu-HU" sz="2400" dirty="0">
                <a:solidFill>
                  <a:schemeClr val="tx2"/>
                </a:solidFill>
              </a:rPr>
              <a:t>1197 FOLYÉKONY KIVONATOK, ízesítőnek vagy aromának</a:t>
            </a: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A12F3DF8-A601-17D9-D68D-4B4E576CE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0964" y="5369853"/>
            <a:ext cx="6583139" cy="848862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8C98885E-A465-BE76-8879-B12BD6BC925A}"/>
              </a:ext>
            </a:extLst>
          </p:cNvPr>
          <p:cNvSpPr txBox="1"/>
          <p:nvPr/>
        </p:nvSpPr>
        <p:spPr>
          <a:xfrm>
            <a:off x="1215644" y="5454034"/>
            <a:ext cx="37490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tx2"/>
                </a:solidFill>
              </a:rPr>
              <a:t>„</a:t>
            </a:r>
            <a:r>
              <a:rPr lang="hu-HU" dirty="0" err="1">
                <a:solidFill>
                  <a:schemeClr val="tx2"/>
                </a:solidFill>
              </a:rPr>
              <a:t>Flüssige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Aromaextrakte</a:t>
            </a:r>
            <a:r>
              <a:rPr lang="hu-HU" dirty="0">
                <a:solidFill>
                  <a:schemeClr val="tx2"/>
                </a:solidFill>
              </a:rPr>
              <a:t>”</a:t>
            </a:r>
          </a:p>
          <a:p>
            <a:r>
              <a:rPr lang="hu-HU" dirty="0">
                <a:solidFill>
                  <a:schemeClr val="tx2"/>
                </a:solidFill>
              </a:rPr>
              <a:t>„</a:t>
            </a:r>
            <a:r>
              <a:rPr lang="hu-HU" dirty="0" err="1">
                <a:solidFill>
                  <a:schemeClr val="tx2"/>
                </a:solidFill>
              </a:rPr>
              <a:t>Flüssigextrakte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zur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Aromatiserung</a:t>
            </a:r>
            <a:r>
              <a:rPr lang="hu-HU" dirty="0">
                <a:solidFill>
                  <a:schemeClr val="tx2"/>
                </a:solidFill>
              </a:rPr>
              <a:t>”</a:t>
            </a: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23A485CD-FD60-2197-794F-50AEA3FF1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18" y="175623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278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16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5084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2023-VESZÉLYES ÁRUK 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F3F30B1-2E35-8723-5182-A87CDC288787}"/>
              </a:ext>
            </a:extLst>
          </p:cNvPr>
          <p:cNvSpPr txBox="1"/>
          <p:nvPr/>
        </p:nvSpPr>
        <p:spPr>
          <a:xfrm>
            <a:off x="926516" y="892719"/>
            <a:ext cx="8287821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3600" dirty="0">
                <a:solidFill>
                  <a:schemeClr val="tx2"/>
                </a:solidFill>
              </a:rPr>
              <a:t>UN1891 Etil-Bromid átsorolása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chemeClr val="tx2"/>
                </a:solidFill>
              </a:rPr>
              <a:t>Jelenleg: 6.1 PGII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chemeClr val="tx2"/>
                </a:solidFill>
              </a:rPr>
              <a:t>Lobbanáspont: -20</a:t>
            </a:r>
            <a:r>
              <a:rPr lang="hu-HU" sz="3200" baseline="30000" dirty="0">
                <a:solidFill>
                  <a:schemeClr val="tx2"/>
                </a:solidFill>
              </a:rPr>
              <a:t>o</a:t>
            </a:r>
            <a:r>
              <a:rPr lang="hu-HU" sz="3200" dirty="0">
                <a:solidFill>
                  <a:schemeClr val="tx2"/>
                </a:solidFill>
              </a:rPr>
              <a:t>C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chemeClr val="tx2"/>
                </a:solidFill>
              </a:rPr>
              <a:t>Forráspont: 38</a:t>
            </a:r>
            <a:r>
              <a:rPr lang="hu-HU" sz="3200" baseline="30000" dirty="0">
                <a:solidFill>
                  <a:schemeClr val="tx2"/>
                </a:solidFill>
              </a:rPr>
              <a:t>o</a:t>
            </a:r>
            <a:r>
              <a:rPr lang="hu-HU" sz="3200" dirty="0">
                <a:solidFill>
                  <a:schemeClr val="tx2"/>
                </a:solidFill>
              </a:rPr>
              <a:t>C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chemeClr val="tx2"/>
                </a:solidFill>
              </a:rPr>
              <a:t>Ez, akkor 3 PGII kritériumainak megfelel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chemeClr val="tx2"/>
                </a:solidFill>
              </a:rPr>
              <a:t>LD50 1350 mg/kg (6.1 kritérium 300 mg/kg)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chemeClr val="tx2"/>
                </a:solidFill>
              </a:rPr>
              <a:t>Bőrön át felszívódásra és belélegzésre nincs megfelelő adat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hu-HU" sz="3200" dirty="0">
                <a:solidFill>
                  <a:schemeClr val="tx2"/>
                </a:solidFill>
              </a:rPr>
              <a:t>2023-tól: 3(6.1) PGII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endParaRPr lang="hu-HU" sz="3200" dirty="0">
              <a:solidFill>
                <a:schemeClr val="tx2"/>
              </a:solidFill>
            </a:endParaRPr>
          </a:p>
        </p:txBody>
      </p:sp>
      <p:pic>
        <p:nvPicPr>
          <p:cNvPr id="7170" name="Picture 2" descr="Ethyl Bromide, 98%, Spectrum Chemical | Fisher Scientific">
            <a:extLst>
              <a:ext uri="{FF2B5EF4-FFF2-40B4-BE49-F238E27FC236}">
                <a16:creationId xmlns:a16="http://schemas.microsoft.com/office/drawing/2014/main" id="{1F8F8268-B37A-DAE9-C059-E56391F94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3" r="26120"/>
          <a:stretch/>
        </p:blipFill>
        <p:spPr bwMode="auto">
          <a:xfrm>
            <a:off x="10144702" y="2059976"/>
            <a:ext cx="1971637" cy="397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FB819938-2ED5-0154-7CA7-3833FECBE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2577" y="238818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875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17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5084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2023-VESZÉLYES ÁRUK 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F6E11A83-0627-489A-E098-027F13D3370B}"/>
              </a:ext>
            </a:extLst>
          </p:cNvPr>
          <p:cNvSpPr txBox="1"/>
          <p:nvPr/>
        </p:nvSpPr>
        <p:spPr>
          <a:xfrm>
            <a:off x="868095" y="1060979"/>
            <a:ext cx="567469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tx2"/>
                </a:solidFill>
              </a:rPr>
              <a:t>UN3550 3.2A táblázata-</a:t>
            </a:r>
          </a:p>
          <a:p>
            <a:r>
              <a:rPr lang="hu-HU" sz="2800" dirty="0">
                <a:solidFill>
                  <a:schemeClr val="tx2"/>
                </a:solidFill>
              </a:rPr>
              <a:t>91 tételre vonatkozó előírás módosult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988FBB60-E93A-81F1-E3BC-66622BD247EA}"/>
              </a:ext>
            </a:extLst>
          </p:cNvPr>
          <p:cNvSpPr txBox="1"/>
          <p:nvPr/>
        </p:nvSpPr>
        <p:spPr>
          <a:xfrm>
            <a:off x="819363" y="3514873"/>
            <a:ext cx="11469358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/>
              <a:t>Több megnevezés módosul, például: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800" b="0" i="0" u="none" strike="noStrike" dirty="0">
                <a:effectLst/>
                <a:latin typeface="Arial" panose="020B0604020202020204" pitchFamily="34" charset="0"/>
              </a:rPr>
              <a:t>UN 1345</a:t>
            </a:r>
            <a:r>
              <a:rPr lang="hu-HU" dirty="0"/>
              <a:t> 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GUMI HULLADÉK vagy GUMI ŐRLEMÉNY, </a:t>
            </a:r>
          </a:p>
          <a:p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porszerű vagy szemcsés, </a:t>
            </a:r>
            <a:r>
              <a:rPr lang="hu-HU" sz="1800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szemcseméret legfeljebb 840 </a:t>
            </a:r>
            <a:r>
              <a:rPr lang="hu-HU" sz="1800" b="0" i="0" u="none" strike="noStrike" dirty="0">
                <a:solidFill>
                  <a:srgbClr val="C00000"/>
                </a:solidFill>
                <a:effectLst/>
                <a:latin typeface="Symbol" panose="05050102010706020507" pitchFamily="18" charset="2"/>
              </a:rPr>
              <a:t>m</a:t>
            </a:r>
            <a:r>
              <a:rPr lang="hu-HU" sz="1800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 és gumitartalom 45% felett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800" b="0" i="0" u="none" strike="noStrike" dirty="0">
                <a:effectLst/>
                <a:latin typeface="Arial" panose="020B0604020202020204" pitchFamily="34" charset="0"/>
              </a:rPr>
              <a:t>UN 2015</a:t>
            </a:r>
            <a:r>
              <a:rPr lang="hu-HU" dirty="0"/>
              <a:t> </a:t>
            </a:r>
            <a:r>
              <a:rPr lang="hu-HU" sz="1800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HIDROGÉN-PEROXID, STABILIZÁLT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vagy HIDROGÉN-PEROXID VIZES OLDAT, STABILIZÁLT, </a:t>
            </a:r>
          </a:p>
          <a:p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   70%-</a:t>
            </a:r>
            <a:r>
              <a:rPr lang="hu-HU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nál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több hidrogén-peroxid tartalommal </a:t>
            </a:r>
            <a:r>
              <a:rPr lang="hu-HU" sz="1800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// a 60 %-os tételnél ua.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1800" b="0" i="0" u="none" strike="noStrike" dirty="0">
                <a:effectLst/>
                <a:latin typeface="Arial" panose="020B0604020202020204" pitchFamily="34" charset="0"/>
              </a:rPr>
              <a:t>UN 2426</a:t>
            </a:r>
            <a:r>
              <a:rPr lang="hu-HU" dirty="0"/>
              <a:t> 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AMMÓNIUM-NITRÁT, FOLYÉKONY (</a:t>
            </a:r>
            <a:r>
              <a:rPr lang="hu-HU" sz="1800" b="0" i="0" u="none" strike="noStrike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forró, tömény oldat</a:t>
            </a:r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 </a:t>
            </a:r>
            <a:r>
              <a:rPr lang="hu-HU" dirty="0">
                <a:solidFill>
                  <a:srgbClr val="C00000"/>
                </a:solidFill>
              </a:rPr>
              <a:t> // kikerül a koncentrációra való utalás  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F54BA8D6-BE3E-FE8A-C545-E463989B57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885"/>
          <a:stretch/>
        </p:blipFill>
        <p:spPr>
          <a:xfrm>
            <a:off x="819363" y="2234420"/>
            <a:ext cx="10337991" cy="1195918"/>
          </a:xfrm>
          <a:prstGeom prst="rect">
            <a:avLst/>
          </a:prstGeom>
        </p:spPr>
      </p:pic>
      <p:pic>
        <p:nvPicPr>
          <p:cNvPr id="19" name="Picture 2" descr="Kik vagyunk - Hungrail">
            <a:extLst>
              <a:ext uri="{FF2B5EF4-FFF2-40B4-BE49-F238E27FC236}">
                <a16:creationId xmlns:a16="http://schemas.microsoft.com/office/drawing/2014/main" id="{6AB6F95C-6A33-59CD-FC2A-A4065EB96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032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120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18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9F19BBE-0A9D-CE2B-4BE1-D6ACF13AC0E4}"/>
              </a:ext>
            </a:extLst>
          </p:cNvPr>
          <p:cNvSpPr txBox="1"/>
          <p:nvPr/>
        </p:nvSpPr>
        <p:spPr>
          <a:xfrm>
            <a:off x="996846" y="927387"/>
            <a:ext cx="428752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tx2"/>
                </a:solidFill>
              </a:rPr>
              <a:t>3.2B NHM </a:t>
            </a:r>
            <a:r>
              <a:rPr lang="hu-HU" sz="2800" dirty="0" err="1">
                <a:solidFill>
                  <a:schemeClr val="tx2"/>
                </a:solidFill>
              </a:rPr>
              <a:t>Code</a:t>
            </a:r>
            <a:r>
              <a:rPr lang="hu-HU" sz="2800" dirty="0">
                <a:solidFill>
                  <a:schemeClr val="tx2"/>
                </a:solidFill>
              </a:rPr>
              <a:t> – UIC</a:t>
            </a:r>
          </a:p>
          <a:p>
            <a:r>
              <a:rPr lang="hu-HU" sz="2800" dirty="0">
                <a:solidFill>
                  <a:schemeClr val="tx2"/>
                </a:solidFill>
              </a:rPr>
              <a:t>Új tételek</a:t>
            </a:r>
          </a:p>
          <a:p>
            <a:endParaRPr lang="hu-HU" sz="2800" dirty="0"/>
          </a:p>
          <a:p>
            <a:endParaRPr lang="hu-HU" sz="2800" dirty="0"/>
          </a:p>
          <a:p>
            <a:endParaRPr lang="hu-HU" sz="2800" dirty="0"/>
          </a:p>
          <a:p>
            <a:endParaRPr lang="hu-HU" sz="2800" dirty="0"/>
          </a:p>
          <a:p>
            <a:endParaRPr lang="hu-HU" sz="2800" dirty="0"/>
          </a:p>
          <a:p>
            <a:endParaRPr lang="hu-HU" sz="2800" dirty="0"/>
          </a:p>
          <a:p>
            <a:r>
              <a:rPr lang="hu-HU" sz="2800" dirty="0">
                <a:solidFill>
                  <a:schemeClr val="tx2"/>
                </a:solidFill>
              </a:rPr>
              <a:t>Jelenlegi tételek módosítása</a:t>
            </a:r>
          </a:p>
          <a:p>
            <a:r>
              <a:rPr lang="hu-HU" sz="2800" dirty="0">
                <a:solidFill>
                  <a:schemeClr val="tx2"/>
                </a:solidFill>
              </a:rPr>
              <a:t>143 tétel került módosításra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90BF6AE2-68F4-5614-924E-10261D73C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7349" y="1958655"/>
            <a:ext cx="9424599" cy="1897012"/>
          </a:xfrm>
          <a:prstGeom prst="rect">
            <a:avLst/>
          </a:prstGeom>
        </p:spPr>
      </p:pic>
      <p:pic>
        <p:nvPicPr>
          <p:cNvPr id="10" name="Picture 2" descr="Kik vagyunk - Hungrail">
            <a:extLst>
              <a:ext uri="{FF2B5EF4-FFF2-40B4-BE49-F238E27FC236}">
                <a16:creationId xmlns:a16="http://schemas.microsoft.com/office/drawing/2014/main" id="{AADEAFB3-1470-B58A-0354-66B689ACD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18" y="185366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783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19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57675" y="439881"/>
            <a:ext cx="61106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2023 -1.8.5 Baleseti bejelentő   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CAC2E4C7-65DE-6336-9D18-8DA3031F13CD}"/>
              </a:ext>
            </a:extLst>
          </p:cNvPr>
          <p:cNvSpPr txBox="1"/>
          <p:nvPr/>
        </p:nvSpPr>
        <p:spPr>
          <a:xfrm>
            <a:off x="931839" y="1620253"/>
            <a:ext cx="360706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</a:rPr>
              <a:t>ERA – EU ISS- </a:t>
            </a:r>
            <a:r>
              <a:rPr lang="hu-HU" dirty="0" err="1">
                <a:solidFill>
                  <a:schemeClr val="tx2"/>
                </a:solidFill>
              </a:rPr>
              <a:t>Information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Sharing</a:t>
            </a:r>
            <a:r>
              <a:rPr lang="hu-HU" dirty="0">
                <a:solidFill>
                  <a:schemeClr val="tx2"/>
                </a:solidFill>
              </a:rPr>
              <a:t> System  várható elfogadás 2022 év végére </a:t>
            </a:r>
          </a:p>
          <a:p>
            <a:r>
              <a:rPr lang="hu-HU" dirty="0">
                <a:solidFill>
                  <a:schemeClr val="tx2"/>
                </a:solidFill>
              </a:rPr>
              <a:t>EU Vasútbiztonsági direktíva ( 2016/798 /EU) –vasúti események bejelentése</a:t>
            </a:r>
          </a:p>
          <a:p>
            <a:r>
              <a:rPr lang="hu-HU" dirty="0">
                <a:solidFill>
                  <a:schemeClr val="tx2"/>
                </a:solidFill>
              </a:rPr>
              <a:t>RID 2023 1.8.5 szakasza veszélyes áru balesetek bejelentése</a:t>
            </a:r>
          </a:p>
          <a:p>
            <a:r>
              <a:rPr lang="hu-HU" dirty="0">
                <a:solidFill>
                  <a:schemeClr val="tx2"/>
                </a:solidFill>
              </a:rPr>
              <a:t>Az ISS bevezetésével a cél a kettős adminisztráció megszüntetése és a párhuzamos</a:t>
            </a:r>
          </a:p>
          <a:p>
            <a:r>
              <a:rPr lang="hu-HU" dirty="0">
                <a:solidFill>
                  <a:schemeClr val="tx2"/>
                </a:solidFill>
              </a:rPr>
              <a:t>bejelentések elkerülése</a:t>
            </a:r>
          </a:p>
          <a:p>
            <a:r>
              <a:rPr lang="hu-HU" dirty="0">
                <a:solidFill>
                  <a:schemeClr val="tx2"/>
                </a:solidFill>
              </a:rPr>
              <a:t>Ezért a rendszer kompatibilis a RID 2023 1.8.5 szakaszával</a:t>
            </a:r>
          </a:p>
          <a:p>
            <a:r>
              <a:rPr lang="hu-HU" dirty="0">
                <a:solidFill>
                  <a:schemeClr val="tx2"/>
                </a:solidFill>
              </a:rPr>
              <a:t>Az ISS az illetékes hatóságok részére elérhető megfelelő feltételekkel</a:t>
            </a:r>
          </a:p>
          <a:p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19" name="Kép 18">
            <a:extLst>
              <a:ext uri="{FF2B5EF4-FFF2-40B4-BE49-F238E27FC236}">
                <a16:creationId xmlns:a16="http://schemas.microsoft.com/office/drawing/2014/main" id="{240CD543-CAF8-90DD-3726-4EB49922B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190" y="2128936"/>
            <a:ext cx="6922749" cy="4177522"/>
          </a:xfrm>
          <a:prstGeom prst="rect">
            <a:avLst/>
          </a:prstGeom>
        </p:spPr>
      </p:pic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62E23E07-CD3D-1924-4C73-6124D0553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054" y="155034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522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Téglalap 10">
            <a:extLst>
              <a:ext uri="{FF2B5EF4-FFF2-40B4-BE49-F238E27FC236}">
                <a16:creationId xmlns:a16="http://schemas.microsoft.com/office/drawing/2014/main" id="{311973C2-EB8B-452A-A698-4A252FD3AE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 useBgFill="1">
        <p:nvSpPr>
          <p:cNvPr id="13" name="Téglalap 12">
            <a:extLst>
              <a:ext uri="{FF2B5EF4-FFF2-40B4-BE49-F238E27FC236}">
                <a16:creationId xmlns:a16="http://schemas.microsoft.com/office/drawing/2014/main" id="{10162E77-11AD-44A7-84EC-40C59EEFB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8939E06-B884-48E2-A024-042AA6CB0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9700" y="646822"/>
            <a:ext cx="6368142" cy="1450757"/>
          </a:xfrm>
        </p:spPr>
        <p:txBody>
          <a:bodyPr rtlCol="0">
            <a:normAutofit/>
          </a:bodyPr>
          <a:lstStyle/>
          <a:p>
            <a:pPr algn="ctr"/>
            <a:r>
              <a:rPr lang="hu-HU" b="1" dirty="0">
                <a:solidFill>
                  <a:schemeClr val="tx2"/>
                </a:solidFill>
                <a:latin typeface="+mn-lt"/>
              </a:rPr>
              <a:t>RID 2023 változások</a:t>
            </a:r>
          </a:p>
        </p:txBody>
      </p: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5AB158E9-1B40-4CD6-95F0-95CA11DF7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87617" y="2085703"/>
            <a:ext cx="6170686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rtalom helye 2" descr="SmartArt ikon kör címke">
            <a:extLst>
              <a:ext uri="{FF2B5EF4-FFF2-40B4-BE49-F238E27FC236}">
                <a16:creationId xmlns:a16="http://schemas.microsoft.com/office/drawing/2014/main" id="{6AD0D85D-BF36-4325-B97D-1085C7E5B1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69843454"/>
              </p:ext>
            </p:extLst>
          </p:nvPr>
        </p:nvGraphicFramePr>
        <p:xfrm>
          <a:off x="5188889" y="3028405"/>
          <a:ext cx="6368142" cy="3670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Kép 8" descr="A képen szöveg, szállítás, vonat látható&#10;&#10;Automatikusan generált leírás">
            <a:extLst>
              <a:ext uri="{FF2B5EF4-FFF2-40B4-BE49-F238E27FC236}">
                <a16:creationId xmlns:a16="http://schemas.microsoft.com/office/drawing/2014/main" id="{1CCB2460-A93F-9527-0EE7-9E0942D3528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919"/>
          <a:stretch/>
        </p:blipFill>
        <p:spPr>
          <a:xfrm>
            <a:off x="1" y="-20629"/>
            <a:ext cx="4973782" cy="6878629"/>
          </a:xfrm>
          <a:prstGeom prst="rect">
            <a:avLst/>
          </a:prstGeom>
        </p:spPr>
      </p:pic>
      <p:pic>
        <p:nvPicPr>
          <p:cNvPr id="1026" name="Picture 2" descr="Kik vagyunk - Hungrail">
            <a:extLst>
              <a:ext uri="{FF2B5EF4-FFF2-40B4-BE49-F238E27FC236}">
                <a16:creationId xmlns:a16="http://schemas.microsoft.com/office/drawing/2014/main" id="{9FC7720F-FF15-59CE-55C6-F6F87B30C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418" y="183159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3192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20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8742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4347994-3451-72AC-985E-72A4EFBA4B92}"/>
              </a:ext>
            </a:extLst>
          </p:cNvPr>
          <p:cNvSpPr txBox="1"/>
          <p:nvPr/>
        </p:nvSpPr>
        <p:spPr>
          <a:xfrm>
            <a:off x="926517" y="1112053"/>
            <a:ext cx="953661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3200" dirty="0">
                <a:solidFill>
                  <a:schemeClr val="tx2"/>
                </a:solidFill>
              </a:rPr>
              <a:t>"Extra nagy tankkonténer": </a:t>
            </a:r>
          </a:p>
          <a:p>
            <a:r>
              <a:rPr lang="hu-HU" sz="3200" dirty="0">
                <a:solidFill>
                  <a:schemeClr val="tx2"/>
                </a:solidFill>
              </a:rPr>
              <a:t>olyan tankkonténer, amelynek űrtartalma nagyobb, mint 40 000 liter.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hu-HU" sz="2800" dirty="0">
                <a:solidFill>
                  <a:schemeClr val="tx2"/>
                </a:solidFill>
              </a:rPr>
              <a:t>Legkisebb falvastagság (4,5 mm)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hu-HU" sz="2800" dirty="0">
                <a:solidFill>
                  <a:schemeClr val="tx2"/>
                </a:solidFill>
              </a:rPr>
              <a:t>Dómfedél zárás (4 bar)</a:t>
            </a:r>
          </a:p>
          <a:p>
            <a:endParaRPr lang="hu-HU" sz="2800" dirty="0">
              <a:solidFill>
                <a:schemeClr val="tx2"/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0A0CF499-999A-2314-2484-19E71F28B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6043" y="3098914"/>
            <a:ext cx="5946272" cy="2894895"/>
          </a:xfrm>
          <a:prstGeom prst="rect">
            <a:avLst/>
          </a:prstGeom>
        </p:spPr>
      </p:pic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390B6B6F-E390-6FD7-37AF-B240C2CE0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782" y="211881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4287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21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F42B3CD-7BD1-4F72-8D10-287B49129674}"/>
              </a:ext>
            </a:extLst>
          </p:cNvPr>
          <p:cNvSpPr txBox="1"/>
          <p:nvPr/>
        </p:nvSpPr>
        <p:spPr>
          <a:xfrm>
            <a:off x="926517" y="1318378"/>
            <a:ext cx="2002471" cy="21852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000" dirty="0">
                <a:solidFill>
                  <a:schemeClr val="tx2"/>
                </a:solidFill>
              </a:rPr>
              <a:t>1.1.4.7.1</a:t>
            </a:r>
          </a:p>
          <a:p>
            <a:r>
              <a:rPr lang="hu-HU" sz="4000" dirty="0">
                <a:solidFill>
                  <a:schemeClr val="tx2"/>
                </a:solidFill>
              </a:rPr>
              <a:t>1.1.4.7.2</a:t>
            </a:r>
          </a:p>
          <a:p>
            <a:endParaRPr lang="hu-HU" sz="2800" dirty="0"/>
          </a:p>
          <a:p>
            <a:r>
              <a:rPr lang="hu-HU" sz="2800" dirty="0"/>
              <a:t>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32CE2C6-8C8A-4067-99EA-A108CFE4683C}"/>
              </a:ext>
            </a:extLst>
          </p:cNvPr>
          <p:cNvSpPr txBox="1"/>
          <p:nvPr/>
        </p:nvSpPr>
        <p:spPr>
          <a:xfrm>
            <a:off x="926517" y="5772727"/>
            <a:ext cx="556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M318 miatt nem kell átmeneti idő-2023 középig érvényes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3ADADA44-8A39-40F5-A471-7AD4375D7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067" y="2764443"/>
            <a:ext cx="1909776" cy="2928959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BACCF5F6-682B-63A1-D8FE-1776A96144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2330" y="1481882"/>
            <a:ext cx="5051869" cy="4211520"/>
          </a:xfrm>
          <a:prstGeom prst="rect">
            <a:avLst/>
          </a:prstGeom>
        </p:spPr>
      </p:pic>
      <p:pic>
        <p:nvPicPr>
          <p:cNvPr id="1028" name="Picture 4" descr="Usa Zászló Amerikai - Ingyenes kép a Pixabay-en">
            <a:extLst>
              <a:ext uri="{FF2B5EF4-FFF2-40B4-BE49-F238E27FC236}">
                <a16:creationId xmlns:a16="http://schemas.microsoft.com/office/drawing/2014/main" id="{CD7AD32E-8734-240F-6965-B7393B0E0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253" y="1972526"/>
            <a:ext cx="3825372" cy="199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urópai Uniós Zászlót, 3ft X 5ft Poliészter EU Nemzeti Zászló, ÚJ 90* 150  Cm Otthoni Dekoráció Zászló Banner Lakberendezés - Luxqual.news">
            <a:extLst>
              <a:ext uri="{FF2B5EF4-FFF2-40B4-BE49-F238E27FC236}">
                <a16:creationId xmlns:a16="http://schemas.microsoft.com/office/drawing/2014/main" id="{DD778A51-6F1E-1AA5-34EB-C5008BB71E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7" b="24332"/>
          <a:stretch/>
        </p:blipFill>
        <p:spPr bwMode="auto">
          <a:xfrm>
            <a:off x="8574199" y="4069433"/>
            <a:ext cx="3502175" cy="2150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ik vagyunk - Hungrail">
            <a:extLst>
              <a:ext uri="{FF2B5EF4-FFF2-40B4-BE49-F238E27FC236}">
                <a16:creationId xmlns:a16="http://schemas.microsoft.com/office/drawing/2014/main" id="{CEB95DFA-C635-099E-4687-0CE5F63CE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054" y="155034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9324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22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6FFF4339-0119-1737-5482-8FCBA5328D63}"/>
              </a:ext>
            </a:extLst>
          </p:cNvPr>
          <p:cNvSpPr txBox="1"/>
          <p:nvPr/>
        </p:nvSpPr>
        <p:spPr>
          <a:xfrm>
            <a:off x="973467" y="1175770"/>
            <a:ext cx="1024506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b="1" dirty="0">
                <a:solidFill>
                  <a:schemeClr val="tx2"/>
                </a:solidFill>
              </a:rPr>
              <a:t>1.1.4.7	Amerikai Egyesült Államok Közlekedési Minisztériuma által engedélyezett, újratölthető nyomástartó tartályok</a:t>
            </a:r>
          </a:p>
          <a:p>
            <a:pPr algn="just"/>
            <a:r>
              <a:rPr lang="hu-HU" i="1" dirty="0">
                <a:solidFill>
                  <a:schemeClr val="tx2"/>
                </a:solidFill>
              </a:rPr>
              <a:t>Megjegyzés:	Az 1.1.4.7 bekezdés szerinti szállításra lásd az 5.4.1.1.24 pontot is.</a:t>
            </a:r>
          </a:p>
          <a:p>
            <a:pPr algn="just"/>
            <a:r>
              <a:rPr lang="hu-HU" b="1" dirty="0">
                <a:solidFill>
                  <a:schemeClr val="tx2"/>
                </a:solidFill>
              </a:rPr>
              <a:t>1.1.4.7.1	Gázok behozatala</a:t>
            </a:r>
          </a:p>
          <a:p>
            <a:pPr algn="just"/>
            <a:r>
              <a:rPr lang="hu-HU" sz="1600" dirty="0">
                <a:solidFill>
                  <a:schemeClr val="tx2"/>
                </a:solidFill>
              </a:rPr>
              <a:t>		Az 1.1.4.2 bekezdés szerinti szállításra felvett olyan újratölthető nyomástartó tartályok, amelyeket az Amerikai 			Államok Közlekedési Minisztériuma engedélyezett, és amelyeket a „</a:t>
            </a:r>
            <a:r>
              <a:rPr lang="hu-HU" sz="1600" dirty="0" err="1">
                <a:solidFill>
                  <a:schemeClr val="tx2"/>
                </a:solidFill>
              </a:rPr>
              <a:t>Code</a:t>
            </a:r>
            <a:r>
              <a:rPr lang="hu-HU" sz="1600" dirty="0">
                <a:solidFill>
                  <a:schemeClr val="tx2"/>
                </a:solidFill>
              </a:rPr>
              <a:t> of </a:t>
            </a:r>
            <a:r>
              <a:rPr lang="hu-HU" sz="1600" dirty="0" err="1">
                <a:solidFill>
                  <a:schemeClr val="tx2"/>
                </a:solidFill>
              </a:rPr>
              <a:t>Federal</a:t>
            </a:r>
            <a:r>
              <a:rPr lang="hu-HU" sz="1600" dirty="0">
                <a:solidFill>
                  <a:schemeClr val="tx2"/>
                </a:solidFill>
              </a:rPr>
              <a:t> </a:t>
            </a:r>
            <a:r>
              <a:rPr lang="hu-HU" sz="1600" dirty="0" err="1">
                <a:solidFill>
                  <a:schemeClr val="tx2"/>
                </a:solidFill>
              </a:rPr>
              <a:t>Regulations</a:t>
            </a:r>
            <a:r>
              <a:rPr lang="hu-HU" sz="1600" dirty="0">
                <a:solidFill>
                  <a:schemeClr val="tx2"/>
                </a:solidFill>
              </a:rPr>
              <a:t>, </a:t>
            </a:r>
            <a:r>
              <a:rPr lang="hu-HU" sz="1600" dirty="0" err="1">
                <a:solidFill>
                  <a:schemeClr val="tx2"/>
                </a:solidFill>
              </a:rPr>
              <a:t>Title</a:t>
            </a:r>
            <a:r>
              <a:rPr lang="hu-HU" sz="1600" dirty="0">
                <a:solidFill>
                  <a:schemeClr val="tx2"/>
                </a:solidFill>
              </a:rPr>
              <a:t> 49 				</a:t>
            </a:r>
            <a:r>
              <a:rPr lang="hu-HU" sz="1600" dirty="0" err="1">
                <a:solidFill>
                  <a:schemeClr val="tx2"/>
                </a:solidFill>
              </a:rPr>
              <a:t>Transportation</a:t>
            </a:r>
            <a:r>
              <a:rPr lang="hu-HU" sz="1600" dirty="0">
                <a:solidFill>
                  <a:schemeClr val="tx2"/>
                </a:solidFill>
              </a:rPr>
              <a:t>, Part 178 </a:t>
            </a:r>
            <a:r>
              <a:rPr lang="hu-HU" sz="1600" dirty="0" err="1">
                <a:solidFill>
                  <a:schemeClr val="tx2"/>
                </a:solidFill>
              </a:rPr>
              <a:t>Specification</a:t>
            </a:r>
            <a:r>
              <a:rPr lang="hu-HU" sz="1600" dirty="0">
                <a:solidFill>
                  <a:schemeClr val="tx2"/>
                </a:solidFill>
              </a:rPr>
              <a:t> </a:t>
            </a:r>
            <a:r>
              <a:rPr lang="hu-HU" sz="1600" dirty="0" err="1">
                <a:solidFill>
                  <a:schemeClr val="tx2"/>
                </a:solidFill>
              </a:rPr>
              <a:t>for</a:t>
            </a:r>
            <a:r>
              <a:rPr lang="hu-HU" sz="1600" dirty="0">
                <a:solidFill>
                  <a:schemeClr val="tx2"/>
                </a:solidFill>
              </a:rPr>
              <a:t> </a:t>
            </a:r>
            <a:r>
              <a:rPr lang="hu-HU" sz="1600" dirty="0" err="1">
                <a:solidFill>
                  <a:schemeClr val="tx2"/>
                </a:solidFill>
              </a:rPr>
              <a:t>Packagings</a:t>
            </a:r>
            <a:r>
              <a:rPr lang="hu-HU" sz="1600" dirty="0">
                <a:solidFill>
                  <a:schemeClr val="tx2"/>
                </a:solidFill>
              </a:rPr>
              <a:t>”-ban felsorolt szabványok szerint gyártottak és vizsgáltak, 			az átmeneti tárolási helytől a szállítási láncnak a végfelhasználóig tartó végpontjáig szállíthatók.</a:t>
            </a:r>
          </a:p>
          <a:p>
            <a:pPr algn="just"/>
            <a:r>
              <a:rPr lang="hu-HU" b="1" dirty="0">
                <a:solidFill>
                  <a:schemeClr val="tx2"/>
                </a:solidFill>
              </a:rPr>
              <a:t>1.1.4.7.2	Gázok és üres, tisztítatlan nyomástartó tartályok kivitele</a:t>
            </a:r>
          </a:p>
          <a:p>
            <a:pPr algn="just"/>
            <a:r>
              <a:rPr lang="hu-HU" sz="1600" dirty="0">
                <a:solidFill>
                  <a:schemeClr val="tx2"/>
                </a:solidFill>
              </a:rPr>
              <a:t>		Az Amerikai Egyesült államok Közlekedési Minisztériuma által engedélyezett, és a „</a:t>
            </a:r>
            <a:r>
              <a:rPr lang="hu-HU" sz="1600" dirty="0" err="1">
                <a:solidFill>
                  <a:schemeClr val="tx2"/>
                </a:solidFill>
              </a:rPr>
              <a:t>Code</a:t>
            </a:r>
            <a:r>
              <a:rPr lang="hu-HU" sz="1600" dirty="0">
                <a:solidFill>
                  <a:schemeClr val="tx2"/>
                </a:solidFill>
              </a:rPr>
              <a:t> of </a:t>
            </a:r>
            <a:r>
              <a:rPr lang="hu-HU" sz="1600" dirty="0" err="1">
                <a:solidFill>
                  <a:schemeClr val="tx2"/>
                </a:solidFill>
              </a:rPr>
              <a:t>Federal</a:t>
            </a:r>
            <a:r>
              <a:rPr lang="hu-HU" sz="1600" dirty="0">
                <a:solidFill>
                  <a:schemeClr val="tx2"/>
                </a:solidFill>
              </a:rPr>
              <a:t> </a:t>
            </a:r>
            <a:r>
              <a:rPr lang="hu-HU" sz="1600" dirty="0" err="1">
                <a:solidFill>
                  <a:schemeClr val="tx2"/>
                </a:solidFill>
              </a:rPr>
              <a:t>Regulations</a:t>
            </a:r>
            <a:r>
              <a:rPr lang="hu-HU" sz="1600" dirty="0">
                <a:solidFill>
                  <a:schemeClr val="tx2"/>
                </a:solidFill>
              </a:rPr>
              <a:t>, 		</a:t>
            </a:r>
            <a:r>
              <a:rPr lang="hu-HU" sz="1600" dirty="0" err="1">
                <a:solidFill>
                  <a:schemeClr val="tx2"/>
                </a:solidFill>
              </a:rPr>
              <a:t>Title</a:t>
            </a:r>
            <a:r>
              <a:rPr lang="hu-HU" sz="1600" dirty="0">
                <a:solidFill>
                  <a:schemeClr val="tx2"/>
                </a:solidFill>
              </a:rPr>
              <a:t> 49 </a:t>
            </a:r>
            <a:r>
              <a:rPr lang="hu-HU" sz="1600" dirty="0" err="1">
                <a:solidFill>
                  <a:schemeClr val="tx2"/>
                </a:solidFill>
              </a:rPr>
              <a:t>Transportation</a:t>
            </a:r>
            <a:r>
              <a:rPr lang="hu-HU" sz="1600" dirty="0">
                <a:solidFill>
                  <a:schemeClr val="tx2"/>
                </a:solidFill>
              </a:rPr>
              <a:t>, Part 178 </a:t>
            </a:r>
            <a:r>
              <a:rPr lang="hu-HU" sz="1600" dirty="0" err="1">
                <a:solidFill>
                  <a:schemeClr val="tx2"/>
                </a:solidFill>
              </a:rPr>
              <a:t>Specification</a:t>
            </a:r>
            <a:r>
              <a:rPr lang="hu-HU" sz="1600" dirty="0">
                <a:solidFill>
                  <a:schemeClr val="tx2"/>
                </a:solidFill>
              </a:rPr>
              <a:t> </a:t>
            </a:r>
            <a:r>
              <a:rPr lang="hu-HU" sz="1600" dirty="0" err="1">
                <a:solidFill>
                  <a:schemeClr val="tx2"/>
                </a:solidFill>
              </a:rPr>
              <a:t>for</a:t>
            </a:r>
            <a:r>
              <a:rPr lang="hu-HU" sz="1600" dirty="0">
                <a:solidFill>
                  <a:schemeClr val="tx2"/>
                </a:solidFill>
              </a:rPr>
              <a:t> </a:t>
            </a:r>
            <a:r>
              <a:rPr lang="hu-HU" sz="1600" dirty="0" err="1">
                <a:solidFill>
                  <a:schemeClr val="tx2"/>
                </a:solidFill>
              </a:rPr>
              <a:t>Packagings</a:t>
            </a:r>
            <a:r>
              <a:rPr lang="hu-HU" sz="1600" dirty="0">
                <a:solidFill>
                  <a:schemeClr val="tx2"/>
                </a:solidFill>
              </a:rPr>
              <a:t>”-ban felsorolt szabványok szerint gyártott 				nyomástartó tartályok csak az olyan országokba való kivitel céljából tölthetők meg és szállíthatók, amelyek nem 		Szerződő Felei a RID-</a:t>
            </a:r>
            <a:r>
              <a:rPr lang="hu-HU" sz="1600" dirty="0" err="1">
                <a:solidFill>
                  <a:schemeClr val="tx2"/>
                </a:solidFill>
              </a:rPr>
              <a:t>nek</a:t>
            </a:r>
            <a:r>
              <a:rPr lang="hu-HU" sz="1600" dirty="0">
                <a:solidFill>
                  <a:schemeClr val="tx2"/>
                </a:solidFill>
              </a:rPr>
              <a:t>, amennyiben a következő előírásokat betartják:</a:t>
            </a:r>
          </a:p>
          <a:p>
            <a:pPr algn="just"/>
            <a:r>
              <a:rPr lang="hu-HU" sz="1600" dirty="0">
                <a:solidFill>
                  <a:schemeClr val="tx2"/>
                </a:solidFill>
              </a:rPr>
              <a:t>		a)	a nyomástartó tartály töltése az Amerikai Egyesült Államok „</a:t>
            </a:r>
            <a:r>
              <a:rPr lang="hu-HU" sz="1600" dirty="0" err="1">
                <a:solidFill>
                  <a:schemeClr val="tx2"/>
                </a:solidFill>
              </a:rPr>
              <a:t>Code</a:t>
            </a:r>
            <a:r>
              <a:rPr lang="hu-HU" sz="1600" dirty="0">
                <a:solidFill>
                  <a:schemeClr val="tx2"/>
                </a:solidFill>
              </a:rPr>
              <a:t> of </a:t>
            </a:r>
            <a:r>
              <a:rPr lang="hu-HU" sz="1600" dirty="0" err="1">
                <a:solidFill>
                  <a:schemeClr val="tx2"/>
                </a:solidFill>
              </a:rPr>
              <a:t>Federal</a:t>
            </a:r>
            <a:r>
              <a:rPr lang="hu-HU" sz="1600" dirty="0">
                <a:solidFill>
                  <a:schemeClr val="tx2"/>
                </a:solidFill>
              </a:rPr>
              <a:t> </a:t>
            </a:r>
            <a:r>
              <a:rPr lang="hu-HU" sz="1600" dirty="0" err="1">
                <a:solidFill>
                  <a:schemeClr val="tx2"/>
                </a:solidFill>
              </a:rPr>
              <a:t>Regulations</a:t>
            </a:r>
            <a:r>
              <a:rPr lang="hu-HU" sz="1600" dirty="0">
                <a:solidFill>
                  <a:schemeClr val="tx2"/>
                </a:solidFill>
              </a:rPr>
              <a:t>” vonatkozó 				követelményei szerint történik;</a:t>
            </a:r>
          </a:p>
          <a:p>
            <a:pPr algn="just"/>
            <a:r>
              <a:rPr lang="hu-HU" sz="1600" dirty="0">
                <a:solidFill>
                  <a:schemeClr val="tx2"/>
                </a:solidFill>
              </a:rPr>
              <a:t>		b)	a nyomástartó tartályokat az 5.2 fejezet szerint kell jelölni és </a:t>
            </a:r>
            <a:r>
              <a:rPr lang="hu-HU" sz="1600" dirty="0" err="1">
                <a:solidFill>
                  <a:schemeClr val="tx2"/>
                </a:solidFill>
              </a:rPr>
              <a:t>bárcázni</a:t>
            </a:r>
            <a:r>
              <a:rPr lang="hu-HU" sz="1600" dirty="0">
                <a:solidFill>
                  <a:schemeClr val="tx2"/>
                </a:solidFill>
              </a:rPr>
              <a:t>;</a:t>
            </a:r>
          </a:p>
          <a:p>
            <a:pPr algn="just"/>
            <a:r>
              <a:rPr lang="hu-HU" sz="1600" dirty="0">
                <a:solidFill>
                  <a:schemeClr val="tx2"/>
                </a:solidFill>
              </a:rPr>
              <a:t>		c)	a nyomástartó tartályokra be kell tartani a 4.1.6.12 és a 4.1.6.13 bekezdés előírásait. A nyomástartó 					tartályok az időszakos vizsgálat </a:t>
            </a:r>
            <a:r>
              <a:rPr lang="hu-HU" sz="1600" dirty="0" err="1">
                <a:solidFill>
                  <a:schemeClr val="tx2"/>
                </a:solidFill>
              </a:rPr>
              <a:t>határidejének</a:t>
            </a:r>
            <a:r>
              <a:rPr lang="hu-HU" sz="1600" dirty="0">
                <a:solidFill>
                  <a:schemeClr val="tx2"/>
                </a:solidFill>
              </a:rPr>
              <a:t> letelte után nem tölthetők meg, de a vizsgálat végrehajtása 				céljából a határidő letelte után is szállíthatók, beleértve az átmeneti szállítási műveleteket.</a:t>
            </a:r>
          </a:p>
        </p:txBody>
      </p:sp>
      <p:pic>
        <p:nvPicPr>
          <p:cNvPr id="14" name="Picture 2" descr="Kik vagyunk - Hungrail">
            <a:extLst>
              <a:ext uri="{FF2B5EF4-FFF2-40B4-BE49-F238E27FC236}">
                <a16:creationId xmlns:a16="http://schemas.microsoft.com/office/drawing/2014/main" id="{9C1ED231-2482-C221-7C3B-DC4A692B8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054" y="155034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5383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A képen kültéri látható&#10;&#10;Automatikusan generált leírás">
            <a:extLst>
              <a:ext uri="{FF2B5EF4-FFF2-40B4-BE49-F238E27FC236}">
                <a16:creationId xmlns:a16="http://schemas.microsoft.com/office/drawing/2014/main" id="{71E2582A-D552-F7D7-55BC-06346C22E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22" b="23333"/>
          <a:stretch/>
        </p:blipFill>
        <p:spPr>
          <a:xfrm>
            <a:off x="8883994" y="2042711"/>
            <a:ext cx="3166166" cy="4079939"/>
          </a:xfrm>
          <a:prstGeom prst="rect">
            <a:avLst/>
          </a:prstGeom>
        </p:spPr>
      </p:pic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23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946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RID2023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9E4FF8F-50EB-4A38-B2FE-AB37597DB5AC}"/>
              </a:ext>
            </a:extLst>
          </p:cNvPr>
          <p:cNvSpPr txBox="1"/>
          <p:nvPr/>
        </p:nvSpPr>
        <p:spPr>
          <a:xfrm>
            <a:off x="926517" y="1033406"/>
            <a:ext cx="9540560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tx2"/>
                </a:solidFill>
              </a:rPr>
              <a:t>Transzformátorok szállítása gázpalackokkal-Új különleges előírás </a:t>
            </a:r>
          </a:p>
          <a:p>
            <a:r>
              <a:rPr lang="hu-HU" sz="2800" dirty="0">
                <a:solidFill>
                  <a:schemeClr val="tx2"/>
                </a:solidFill>
              </a:rPr>
              <a:t>SP396</a:t>
            </a:r>
          </a:p>
          <a:p>
            <a:endParaRPr lang="hu-HU" sz="2800" dirty="0">
              <a:solidFill>
                <a:schemeClr val="tx2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Működés miatt nitrogénnel vagy más alkalmas</a:t>
            </a:r>
          </a:p>
          <a:p>
            <a:r>
              <a:rPr lang="hu-HU" sz="2400" dirty="0">
                <a:solidFill>
                  <a:schemeClr val="tx2"/>
                </a:solidFill>
              </a:rPr>
              <a:t>     gázzal állandó nyomást kell biztosítani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Nem gáztömör ezért palackok csatlakoznak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UN 3538 Nem gyúlékony, nem mérgező gázt </a:t>
            </a:r>
          </a:p>
          <a:p>
            <a:r>
              <a:rPr lang="hu-HU" sz="2400" dirty="0">
                <a:solidFill>
                  <a:schemeClr val="tx2"/>
                </a:solidFill>
              </a:rPr>
              <a:t>     tartalmazó tárgy </a:t>
            </a:r>
            <a:r>
              <a:rPr lang="hu-HU" sz="2400" dirty="0" err="1">
                <a:solidFill>
                  <a:schemeClr val="tx2"/>
                </a:solidFill>
              </a:rPr>
              <a:t>m.n.n</a:t>
            </a:r>
            <a:r>
              <a:rPr lang="hu-HU" sz="2400" dirty="0">
                <a:solidFill>
                  <a:schemeClr val="tx2"/>
                </a:solidFill>
              </a:rPr>
              <a:t>. 2, 6A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A csomagolási utasítás P006 előírja, hogy a palack</a:t>
            </a:r>
          </a:p>
          <a:p>
            <a:r>
              <a:rPr lang="hu-HU" sz="2400" dirty="0">
                <a:solidFill>
                  <a:schemeClr val="tx2"/>
                </a:solidFill>
              </a:rPr>
              <a:t>     szelepnek a szállítás során zárva kell lennie</a:t>
            </a:r>
          </a:p>
          <a:p>
            <a:endParaRPr lang="hu-HU" sz="2400" dirty="0">
              <a:solidFill>
                <a:schemeClr val="tx2"/>
              </a:solidFill>
            </a:endParaRPr>
          </a:p>
        </p:txBody>
      </p:sp>
      <p:sp>
        <p:nvSpPr>
          <p:cNvPr id="9" name="Ellipszis 8">
            <a:extLst>
              <a:ext uri="{FF2B5EF4-FFF2-40B4-BE49-F238E27FC236}">
                <a16:creationId xmlns:a16="http://schemas.microsoft.com/office/drawing/2014/main" id="{CE16AA75-CF82-2A2F-5A63-1D107F438226}"/>
              </a:ext>
            </a:extLst>
          </p:cNvPr>
          <p:cNvSpPr/>
          <p:nvPr/>
        </p:nvSpPr>
        <p:spPr>
          <a:xfrm>
            <a:off x="9719690" y="3366327"/>
            <a:ext cx="990600" cy="235900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1" name="Picture 2" descr="Kik vagyunk - Hungrail">
            <a:extLst>
              <a:ext uri="{FF2B5EF4-FFF2-40B4-BE49-F238E27FC236}">
                <a16:creationId xmlns:a16="http://schemas.microsoft.com/office/drawing/2014/main" id="{CB8632AD-CCC7-12E5-FE69-276EAC210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054" y="155034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2289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24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477BAA4-4F05-D0A6-093E-A60CF855066F}"/>
              </a:ext>
            </a:extLst>
          </p:cNvPr>
          <p:cNvSpPr txBox="1"/>
          <p:nvPr/>
        </p:nvSpPr>
        <p:spPr>
          <a:xfrm>
            <a:off x="115625" y="874885"/>
            <a:ext cx="9965635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430" algn="just">
              <a:spcBef>
                <a:spcPts val="600"/>
              </a:spcBef>
              <a:spcAft>
                <a:spcPts val="800"/>
              </a:spcAft>
              <a:tabLst>
                <a:tab pos="5420360" algn="l"/>
              </a:tabLst>
            </a:pPr>
            <a:r>
              <a:rPr lang="hu-HU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SP396 </a:t>
            </a:r>
          </a:p>
          <a:p>
            <a:pPr marL="900430" algn="just">
              <a:spcBef>
                <a:spcPts val="600"/>
              </a:spcBef>
              <a:spcAft>
                <a:spcPts val="800"/>
              </a:spcAft>
              <a:tabLst>
                <a:tab pos="5420360" algn="l"/>
              </a:tabLst>
            </a:pPr>
            <a:r>
              <a:rPr lang="hu-HU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nagyméretű és robosztus tárgyak a 4.1.6.5 bekezdés előírásaitól eltérően nyitott szelepekkel, csatlakoztatott gázpalackokkal szállíthatók, amennyiben</a:t>
            </a:r>
            <a:r>
              <a:rPr lang="hu-HU" sz="1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900430" indent="-449580" algn="just">
              <a:spcBef>
                <a:spcPts val="600"/>
              </a:spcBef>
              <a:spcAft>
                <a:spcPts val="800"/>
              </a:spcAft>
              <a:tabLst>
                <a:tab pos="1350645" algn="l"/>
                <a:tab pos="449580" algn="l"/>
              </a:tabLst>
            </a:pP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hu-HU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</a:t>
            </a:r>
            <a:r>
              <a:rPr lang="hu-HU" sz="14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a gázpalackok az UN 1066 nitrogént vagy az UN 1956 sűrített gázt vagy az UN 1002 sűrített levegőt tartalmaznak</a:t>
            </a:r>
            <a:r>
              <a:rPr lang="hu-HU" sz="14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L="900430" indent="-449580" algn="just">
              <a:spcBef>
                <a:spcPts val="600"/>
              </a:spcBef>
              <a:spcAft>
                <a:spcPts val="800"/>
              </a:spcAft>
              <a:tabLst>
                <a:tab pos="1350645" algn="l"/>
                <a:tab pos="449580" algn="l"/>
              </a:tabLst>
            </a:pPr>
            <a:r>
              <a:rPr lang="hu-HU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b) a gázpalackokat </a:t>
            </a:r>
            <a:r>
              <a:rPr lang="hu-HU" sz="14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nyomásszabályzon</a:t>
            </a:r>
            <a:r>
              <a:rPr lang="hu-HU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és rögzített csővezetéken keresztül úgy 	csatlakoztatják a tárgyhoz, hogy  a gáz nyomása (túlnyomás) a tárgyban ne haladja meg a 35 kPa (0,35 bar) értéket;</a:t>
            </a:r>
          </a:p>
          <a:p>
            <a:pPr marL="900430" indent="-449580" algn="just">
              <a:spcBef>
                <a:spcPts val="600"/>
              </a:spcBef>
              <a:spcAft>
                <a:spcPts val="800"/>
              </a:spcAft>
              <a:tabLst>
                <a:tab pos="1350645" algn="l"/>
                <a:tab pos="449580" algn="l"/>
              </a:tabLst>
            </a:pPr>
            <a:r>
              <a:rPr lang="hu-HU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c) a gázpalackok megfelelően rögzítve vannak, hogy a tárgyhoz képest ne tudjanak elmozdulni és erős, nyomásálló tömlőkkel és csövekkel vannak ellátva ;</a:t>
            </a:r>
          </a:p>
          <a:p>
            <a:pPr marL="900430" indent="-449580" algn="just">
              <a:spcBef>
                <a:spcPts val="600"/>
              </a:spcBef>
              <a:spcAft>
                <a:spcPts val="800"/>
              </a:spcAft>
              <a:tabLst>
                <a:tab pos="1350645" algn="l"/>
                <a:tab pos="449580" algn="l"/>
              </a:tabLst>
            </a:pPr>
            <a:r>
              <a:rPr lang="hu-HU" sz="1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d) a gázpalackokat, nyomásszabályozókat, csővezetékeket és a többi részegységet fából készült kerettel vagy más alkalmas eszközzel védeni kell a szállítás során fellépő a sérülésektől és ütésektől;</a:t>
            </a:r>
          </a:p>
          <a:p>
            <a:pPr algn="just"/>
            <a:r>
              <a:rPr lang="hu-HU" sz="1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</a:t>
            </a:r>
            <a:r>
              <a:rPr lang="hu-HU" sz="1400" dirty="0">
                <a:solidFill>
                  <a:schemeClr val="tx2"/>
                </a:solidFill>
                <a:latin typeface="Arial" panose="020B0604020202020204" pitchFamily="34" charset="0"/>
              </a:rPr>
              <a:t>e)  a fuvarokmánynak a következő bejegyzést kell tartalmaznia: „Szállítás a 396 különleges előírás 				szerint;</a:t>
            </a:r>
          </a:p>
          <a:p>
            <a:pPr lvl="1" algn="just"/>
            <a:r>
              <a:rPr lang="hu-HU" sz="1400" dirty="0">
                <a:solidFill>
                  <a:schemeClr val="tx2"/>
                </a:solidFill>
                <a:latin typeface="Arial" panose="020B0604020202020204" pitchFamily="34" charset="0"/>
              </a:rPr>
              <a:t> 	f)  az olyan áruszállító egységeket, amelyekben fojtó gázt tartalmazó nyitott szelepes palackokkal szerelt 	tárgyakat szállítanak,  az 5.5.3.6. pont szerinti jelöléssel kell ellátni és alaposan ki kell szellőztetni.</a:t>
            </a:r>
            <a:endParaRPr lang="hu-HU" dirty="0">
              <a:solidFill>
                <a:schemeClr val="tx2"/>
              </a:solidFill>
              <a:latin typeface="Arial" panose="020B0604020202020204" pitchFamily="34" charset="0"/>
            </a:endParaRPr>
          </a:p>
          <a:p>
            <a:pPr algn="just"/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</a:rPr>
              <a:t> </a:t>
            </a:r>
          </a:p>
          <a:p>
            <a:pPr algn="just"/>
            <a:endParaRPr lang="hu-HU" sz="11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0" name="Picture 2" descr="Kik vagyunk - Hungrail">
            <a:extLst>
              <a:ext uri="{FF2B5EF4-FFF2-40B4-BE49-F238E27FC236}">
                <a16:creationId xmlns:a16="http://schemas.microsoft.com/office/drawing/2014/main" id="{4F4E3C39-2876-4BA5-DA62-E40216729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054" y="155034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792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25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6F42B3CD-7BD1-4F72-8D10-287B49129674}"/>
              </a:ext>
            </a:extLst>
          </p:cNvPr>
          <p:cNvSpPr txBox="1"/>
          <p:nvPr/>
        </p:nvSpPr>
        <p:spPr>
          <a:xfrm>
            <a:off x="926517" y="1318378"/>
            <a:ext cx="3969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tx2"/>
                </a:solidFill>
              </a:rPr>
              <a:t>Lítium akkumulátorok jele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AEE53D6A-9EF3-49E0-8965-381F887075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281" y="4078777"/>
            <a:ext cx="2358596" cy="2048637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6710039-DBD4-447C-AF7E-7E1359458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734" y="1848033"/>
            <a:ext cx="2535525" cy="2023836"/>
          </a:xfrm>
          <a:prstGeom prst="rect">
            <a:avLst/>
          </a:prstGeom>
        </p:spPr>
      </p:pic>
      <p:sp>
        <p:nvSpPr>
          <p:cNvPr id="18" name="Szövegdoboz 17">
            <a:extLst>
              <a:ext uri="{FF2B5EF4-FFF2-40B4-BE49-F238E27FC236}">
                <a16:creationId xmlns:a16="http://schemas.microsoft.com/office/drawing/2014/main" id="{2E91DEA3-2197-4CC3-89D4-E337D3BC722B}"/>
              </a:ext>
            </a:extLst>
          </p:cNvPr>
          <p:cNvSpPr txBox="1"/>
          <p:nvPr/>
        </p:nvSpPr>
        <p:spPr>
          <a:xfrm>
            <a:off x="926517" y="942611"/>
            <a:ext cx="6097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tx2"/>
                </a:solidFill>
              </a:rPr>
              <a:t>5.2.1.9.2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5D621A56-C509-426E-9D62-C5D6EC264E18}"/>
              </a:ext>
            </a:extLst>
          </p:cNvPr>
          <p:cNvSpPr txBox="1"/>
          <p:nvPr/>
        </p:nvSpPr>
        <p:spPr>
          <a:xfrm>
            <a:off x="3492243" y="5147569"/>
            <a:ext cx="50634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strike="sngStrike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**</a:t>
            </a:r>
            <a:r>
              <a:rPr lang="en-GB" sz="20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	</a:t>
            </a:r>
            <a:r>
              <a:rPr lang="en-GB" sz="2000" strike="sngStrike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Telefonszám</a:t>
            </a:r>
            <a:r>
              <a:rPr lang="en-GB" sz="2000" strike="sngStrike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sz="2000" strike="sngStrike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helye</a:t>
            </a:r>
            <a:r>
              <a:rPr lang="en-GB" sz="2000" strike="sngStrike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, </a:t>
            </a:r>
            <a:r>
              <a:rPr lang="en-GB" sz="2000" strike="sngStrike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amelyen</a:t>
            </a:r>
            <a:endParaRPr lang="hu-HU" sz="2000" strike="sngStrike" dirty="0">
              <a:solidFill>
                <a:srgbClr val="FF0000"/>
              </a:solidFill>
              <a:effectLst/>
              <a:ea typeface="Times New Roman" panose="02020603050405020304" pitchFamily="18" charset="0"/>
            </a:endParaRPr>
          </a:p>
          <a:p>
            <a:r>
              <a:rPr lang="hu-HU" sz="2000" strike="sngStrike" dirty="0">
                <a:solidFill>
                  <a:srgbClr val="FF0000"/>
                </a:solidFill>
                <a:ea typeface="Times New Roman" panose="02020603050405020304" pitchFamily="18" charset="0"/>
              </a:rPr>
              <a:t>   </a:t>
            </a:r>
            <a:r>
              <a:rPr lang="en-GB" sz="2000" strike="sngStrike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hu-HU" sz="2000" strike="sngStrike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 </a:t>
            </a:r>
            <a:r>
              <a:rPr lang="en-GB" sz="2000" strike="sngStrike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kiegészítő</a:t>
            </a:r>
            <a:r>
              <a:rPr lang="en-GB" sz="2000" strike="sngStrike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sz="2000" strike="sngStrike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információ</a:t>
            </a:r>
            <a:r>
              <a:rPr lang="en-GB" sz="2000" strike="sngStrike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GB" sz="2000" strike="sngStrike" dirty="0" err="1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érhető</a:t>
            </a:r>
            <a:r>
              <a:rPr lang="en-GB" sz="2000" strike="sngStrike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 </a:t>
            </a:r>
            <a:endParaRPr lang="hu-HU" sz="2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Szabadkéz 20">
                <a:extLst>
                  <a:ext uri="{FF2B5EF4-FFF2-40B4-BE49-F238E27FC236}">
                    <a16:creationId xmlns:a16="http://schemas.microsoft.com/office/drawing/2014/main" id="{EC4BCDCF-4288-48FD-82E2-CA6421E29824}"/>
                  </a:ext>
                </a:extLst>
              </p14:cNvPr>
              <p14:cNvContentPartPr/>
              <p14:nvPr/>
            </p14:nvContentPartPr>
            <p14:xfrm>
              <a:off x="2091859" y="5825389"/>
              <a:ext cx="271440" cy="90000"/>
            </p14:xfrm>
          </p:contentPart>
        </mc:Choice>
        <mc:Fallback xmlns="">
          <p:pic>
            <p:nvPicPr>
              <p:cNvPr id="21" name="Szabadkéz 20">
                <a:extLst>
                  <a:ext uri="{FF2B5EF4-FFF2-40B4-BE49-F238E27FC236}">
                    <a16:creationId xmlns:a16="http://schemas.microsoft.com/office/drawing/2014/main" id="{EC4BCDCF-4288-48FD-82E2-CA6421E2982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82859" y="5816353"/>
                <a:ext cx="289080" cy="107711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Szövegdoboz 9">
            <a:extLst>
              <a:ext uri="{FF2B5EF4-FFF2-40B4-BE49-F238E27FC236}">
                <a16:creationId xmlns:a16="http://schemas.microsoft.com/office/drawing/2014/main" id="{042744D1-82EC-D1F0-38FC-157221EFD2FB}"/>
              </a:ext>
            </a:extLst>
          </p:cNvPr>
          <p:cNvSpPr txBox="1"/>
          <p:nvPr/>
        </p:nvSpPr>
        <p:spPr>
          <a:xfrm>
            <a:off x="5433743" y="1769806"/>
            <a:ext cx="48831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tx2"/>
                </a:solidFill>
              </a:rPr>
              <a:t>Indoklás-érvek: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Telefonszám gyártó  vagy feladó ?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Elérhetőség 24/7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Nyelv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Átmeneti idő 2026.12.31 (1.6.1.49)</a:t>
            </a:r>
          </a:p>
        </p:txBody>
      </p:sp>
      <p:pic>
        <p:nvPicPr>
          <p:cNvPr id="13" name="Picture 2" descr="Kik vagyunk - Hungrail">
            <a:extLst>
              <a:ext uri="{FF2B5EF4-FFF2-40B4-BE49-F238E27FC236}">
                <a16:creationId xmlns:a16="http://schemas.microsoft.com/office/drawing/2014/main" id="{746C2B07-B547-2444-9CE8-862436BA6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054" y="155034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8231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26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60A5C3D-2418-5494-612C-DE7A82A276A5}"/>
              </a:ext>
            </a:extLst>
          </p:cNvPr>
          <p:cNvSpPr txBox="1"/>
          <p:nvPr/>
        </p:nvSpPr>
        <p:spPr>
          <a:xfrm>
            <a:off x="1011836" y="3104859"/>
            <a:ext cx="8591523" cy="25135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430" indent="-900430" algn="just">
              <a:spcBef>
                <a:spcPts val="400"/>
              </a:spcBef>
              <a:spcAft>
                <a:spcPts val="600"/>
              </a:spcAft>
            </a:pPr>
            <a:r>
              <a:rPr lang="hu-HU" sz="24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5.4.1.1.3.2	</a:t>
            </a:r>
          </a:p>
          <a:p>
            <a:pPr algn="just">
              <a:spcBef>
                <a:spcPts val="400"/>
              </a:spcBef>
              <a:spcAft>
                <a:spcPts val="600"/>
              </a:spcAft>
            </a:pPr>
            <a:r>
              <a:rPr lang="hu-HU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 a hulladék pontos mennyiségek mérésére a berakodás helyén nincs lehetőség, a 5.4.1.1.1.f)) pont szerinti mennyiség  az alábbi esetekben becslés alapján megadható a következő feltételekkel</a:t>
            </a:r>
            <a:r>
              <a:rPr lang="en-GB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24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GB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endParaRPr lang="hu-HU" sz="2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C37213B5-2A0F-7A79-E5BB-F449AEC920F9}"/>
              </a:ext>
            </a:extLst>
          </p:cNvPr>
          <p:cNvSpPr txBox="1"/>
          <p:nvPr/>
        </p:nvSpPr>
        <p:spPr>
          <a:xfrm>
            <a:off x="1011836" y="1254309"/>
            <a:ext cx="607403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schemeClr val="tx2"/>
                </a:solidFill>
              </a:rPr>
              <a:t>5.4..1.1.1(f)</a:t>
            </a:r>
          </a:p>
          <a:p>
            <a:r>
              <a:rPr lang="hu-HU" sz="3600" dirty="0">
                <a:solidFill>
                  <a:schemeClr val="tx2"/>
                </a:solidFill>
              </a:rPr>
              <a:t>Veszélyes áru mennyisége</a:t>
            </a:r>
          </a:p>
          <a:p>
            <a:r>
              <a:rPr lang="hu-HU" sz="2800" dirty="0">
                <a:solidFill>
                  <a:schemeClr val="tx2"/>
                </a:solidFill>
              </a:rPr>
              <a:t>Hulladék mennyisége a fuvarokmányban</a:t>
            </a:r>
          </a:p>
        </p:txBody>
      </p:sp>
      <p:pic>
        <p:nvPicPr>
          <p:cNvPr id="10" name="Picture 2" descr="Kik vagyunk - Hungrail">
            <a:extLst>
              <a:ext uri="{FF2B5EF4-FFF2-40B4-BE49-F238E27FC236}">
                <a16:creationId xmlns:a16="http://schemas.microsoft.com/office/drawing/2014/main" id="{3DB24118-DAC1-2CCD-53E5-F50E9D034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054" y="155034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11331699-71A7-ACDE-C656-D4CC53BB1FA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880"/>
          <a:stretch/>
        </p:blipFill>
        <p:spPr>
          <a:xfrm>
            <a:off x="8805903" y="1301691"/>
            <a:ext cx="2942985" cy="213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84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27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3BE26241-581B-49FA-AA31-E6569106A78C}"/>
              </a:ext>
            </a:extLst>
          </p:cNvPr>
          <p:cNvSpPr txBox="1"/>
          <p:nvPr/>
        </p:nvSpPr>
        <p:spPr>
          <a:xfrm>
            <a:off x="683290" y="915923"/>
            <a:ext cx="9789886" cy="23031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457200" algn="just">
              <a:spcBef>
                <a:spcPts val="400"/>
              </a:spcBef>
              <a:spcAft>
                <a:spcPts val="600"/>
              </a:spcAft>
              <a:buAutoNum type="alphaLcParenR"/>
            </a:pPr>
            <a:r>
              <a:rPr lang="hu-HU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küldeménydarabok esetén </a:t>
            </a:r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fuvarokmányhoz csatolni kell a  csomagolóeszköz típusát 	és névleges űrtartalmát tartalmazó jegyzéket</a:t>
            </a:r>
            <a:r>
              <a:rPr lang="en-GB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spcBef>
                <a:spcPts val="400"/>
              </a:spcBef>
              <a:spcAft>
                <a:spcPts val="600"/>
              </a:spcAft>
              <a:buAutoNum type="alphaLcParenR" startAt="2"/>
            </a:pP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konténerek esetén </a:t>
            </a: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becslés azok névleges űrtartalma és egyéb rendelkezésre álló   információk (pl. a hulladék típusa, az átlagos sűrűség, a töltési fok) alapján végezhető ;</a:t>
            </a:r>
          </a:p>
          <a:p>
            <a:pPr algn="just">
              <a:spcBef>
                <a:spcPts val="400"/>
              </a:spcBef>
              <a:spcAft>
                <a:spcPts val="600"/>
              </a:spcAft>
            </a:pP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c)	</a:t>
            </a:r>
            <a:r>
              <a:rPr lang="hu-HU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vákuummal üzemelő hulladék szállító tartányok </a:t>
            </a: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esetén igazolt becsléssel (pl. a feladó 	által megadott becsléssel vagy a kocsi/jármű berendezésével</a:t>
            </a: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hu-HU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hu-HU" sz="18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D2A76D5D-B11F-9A54-C129-94C7C40CA698}"/>
              </a:ext>
            </a:extLst>
          </p:cNvPr>
          <p:cNvSpPr txBox="1"/>
          <p:nvPr/>
        </p:nvSpPr>
        <p:spPr>
          <a:xfrm>
            <a:off x="740778" y="5434552"/>
            <a:ext cx="7891824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600"/>
              </a:spcAft>
            </a:pPr>
            <a:r>
              <a:rPr lang="hu-HU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fuvarokmányba a következő bejegyzést kell tenni:</a:t>
            </a:r>
          </a:p>
          <a:p>
            <a:pPr algn="just">
              <a:spcBef>
                <a:spcPts val="400"/>
              </a:spcBef>
              <a:spcAft>
                <a:spcPts val="600"/>
              </a:spcAft>
            </a:pP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„AZ 5.4.1.1.3.2 PONT SZERINT BECSÜLT MENNYISÉG”.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9597A177-3303-5FDD-4B77-2E4449F03E9A}"/>
              </a:ext>
            </a:extLst>
          </p:cNvPr>
          <p:cNvSpPr txBox="1"/>
          <p:nvPr/>
        </p:nvSpPr>
        <p:spPr>
          <a:xfrm>
            <a:off x="740778" y="2941841"/>
            <a:ext cx="8981329" cy="24160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600"/>
              </a:spcAft>
            </a:pPr>
            <a:r>
              <a:rPr lang="hu-HU" u="sng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ilyen mennyiségi becslés nem megengedett</a:t>
            </a:r>
          </a:p>
          <a:p>
            <a:pPr marL="342900" lvl="0" indent="-342900" algn="just">
              <a:spcBef>
                <a:spcPts val="4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lyan mentességek esetén, ahol a pontos mennyiség megadása elengedhetetlen (pl. 1.1.3.6 bekezdés</a:t>
            </a:r>
            <a:r>
              <a:rPr lang="en-GB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342900" lvl="0" indent="-342900" algn="just">
              <a:spcBef>
                <a:spcPts val="4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2.1.3.5.3 pontban említett anyagokat vagy a 4.3 osztályba tartozó anyagokat tartalmazó hulladékok esetén</a:t>
            </a:r>
            <a:r>
              <a:rPr lang="en-GB" sz="1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342900" indent="-342900" algn="just">
              <a:spcBef>
                <a:spcPts val="4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hulladék szállítására használt vákuummal üzemelő tartányok kivételével más tartányok esetén.</a:t>
            </a:r>
            <a:endParaRPr lang="hu-HU" sz="18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E2C2CE85-EF30-4634-220E-E6C829293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40" y="67569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997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onformity Assessment – SARSO">
            <a:extLst>
              <a:ext uri="{FF2B5EF4-FFF2-40B4-BE49-F238E27FC236}">
                <a16:creationId xmlns:a16="http://schemas.microsoft.com/office/drawing/2014/main" id="{814F0F40-9D3D-A836-6B24-95ECC5F4C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5" r="9569"/>
          <a:stretch/>
        </p:blipFill>
        <p:spPr bwMode="auto">
          <a:xfrm>
            <a:off x="8826911" y="3758071"/>
            <a:ext cx="3143164" cy="241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28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RID2023 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6D7C06E-DC5E-C191-9CE0-23FAD5DFF391}"/>
              </a:ext>
            </a:extLst>
          </p:cNvPr>
          <p:cNvSpPr txBox="1"/>
          <p:nvPr/>
        </p:nvSpPr>
        <p:spPr>
          <a:xfrm>
            <a:off x="873102" y="1112053"/>
            <a:ext cx="9867317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chemeClr val="tx2"/>
                </a:solidFill>
              </a:rPr>
              <a:t>Új megfelelőség-értékelési eljárás bevezetése és vizsgálatok </a:t>
            </a:r>
          </a:p>
          <a:p>
            <a:r>
              <a:rPr lang="hu-HU" sz="2800" b="1" dirty="0">
                <a:solidFill>
                  <a:schemeClr val="tx2"/>
                </a:solidFill>
              </a:rPr>
              <a:t>hatósági felügyelete változik -1.8.6-1.8.7 szakasz</a:t>
            </a:r>
          </a:p>
          <a:p>
            <a:pPr lvl="1"/>
            <a:r>
              <a:rPr lang="hu-HU" sz="2800" dirty="0">
                <a:solidFill>
                  <a:schemeClr val="tx2"/>
                </a:solidFill>
              </a:rPr>
              <a:t>-   </a:t>
            </a:r>
            <a:r>
              <a:rPr lang="hu-HU" sz="2400" dirty="0">
                <a:solidFill>
                  <a:schemeClr val="tx2"/>
                </a:solidFill>
              </a:rPr>
              <a:t>érinti kiemelten a 6.2 és 6.8 fejezeteket</a:t>
            </a:r>
          </a:p>
          <a:p>
            <a:pPr marL="742950" lvl="1" indent="-285750" algn="just">
              <a:buFontTx/>
              <a:buChar char="-"/>
            </a:pPr>
            <a:r>
              <a:rPr lang="hu-HU" sz="2400" dirty="0">
                <a:solidFill>
                  <a:schemeClr val="tx2"/>
                </a:solidFill>
              </a:rPr>
              <a:t>„illetékes, hatóság  által elismert szakértő” megszűnik</a:t>
            </a:r>
          </a:p>
          <a:p>
            <a:pPr marL="741600" lvl="1" indent="-284400" algn="just"/>
            <a:r>
              <a:rPr lang="hu-HU" sz="2400" dirty="0">
                <a:solidFill>
                  <a:schemeClr val="tx2"/>
                </a:solidFill>
              </a:rPr>
              <a:t>- 	„illetékes hatóság által kijelölt szervezet” megszűnik</a:t>
            </a:r>
          </a:p>
          <a:p>
            <a:r>
              <a:rPr lang="hu-HU" sz="2800" dirty="0">
                <a:solidFill>
                  <a:schemeClr val="tx2"/>
                </a:solidFill>
              </a:rPr>
              <a:t>Célja: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A 2 osztályba tartozó gázok ill. a 3-9 osztályba tartozó anyagok </a:t>
            </a:r>
          </a:p>
          <a:p>
            <a:pPr algn="just"/>
            <a:r>
              <a:rPr lang="hu-HU" sz="2400" dirty="0">
                <a:solidFill>
                  <a:schemeClr val="tx2"/>
                </a:solidFill>
              </a:rPr>
              <a:t>    szállítására szolgáló tartányok vizsgálatára és jóváhagyására vonatkozó </a:t>
            </a:r>
          </a:p>
          <a:p>
            <a:pPr algn="just"/>
            <a:r>
              <a:rPr lang="hu-HU" sz="2400" dirty="0">
                <a:solidFill>
                  <a:schemeClr val="tx2"/>
                </a:solidFill>
              </a:rPr>
              <a:t>    eljárások harmonizálása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A vizsgáló szervezetek jóváhagyására vonatkozó követelmények bevezetése </a:t>
            </a:r>
          </a:p>
          <a:p>
            <a:pPr algn="just"/>
            <a:r>
              <a:rPr lang="hu-HU" sz="2400" dirty="0">
                <a:solidFill>
                  <a:schemeClr val="tx2"/>
                </a:solidFill>
              </a:rPr>
              <a:t>    elősegíti a kölcsönös elismerését</a:t>
            </a:r>
            <a:endParaRPr lang="hu-HU" sz="2800" dirty="0">
              <a:solidFill>
                <a:schemeClr val="tx2"/>
              </a:solidFill>
            </a:endParaRPr>
          </a:p>
        </p:txBody>
      </p:sp>
      <p:pic>
        <p:nvPicPr>
          <p:cNvPr id="10" name="Picture 2" descr="Kik vagyunk - Hungrail">
            <a:extLst>
              <a:ext uri="{FF2B5EF4-FFF2-40B4-BE49-F238E27FC236}">
                <a16:creationId xmlns:a16="http://schemas.microsoft.com/office/drawing/2014/main" id="{C2FBDA39-92CF-DE4B-984C-E9C54DD19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054" y="155034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355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zövegdoboz 12">
            <a:extLst>
              <a:ext uri="{FF2B5EF4-FFF2-40B4-BE49-F238E27FC236}">
                <a16:creationId xmlns:a16="http://schemas.microsoft.com/office/drawing/2014/main" id="{13C2CF37-802B-4C1D-C2CE-8E9CED17CB59}"/>
              </a:ext>
            </a:extLst>
          </p:cNvPr>
          <p:cNvSpPr txBox="1"/>
          <p:nvPr/>
        </p:nvSpPr>
        <p:spPr>
          <a:xfrm>
            <a:off x="907367" y="978445"/>
            <a:ext cx="1130162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A kölcsönös elismerés elve megköveteli az ellenőrző szervek egységes </a:t>
            </a:r>
          </a:p>
          <a:p>
            <a:r>
              <a:rPr lang="hu-HU" sz="2400" dirty="0">
                <a:solidFill>
                  <a:schemeClr val="tx2"/>
                </a:solidFill>
              </a:rPr>
              <a:t>     akkreditációját és ellenőrzését  (a RID 6.8.2.4.6. pontja szerinti elv </a:t>
            </a:r>
          </a:p>
          <a:p>
            <a:r>
              <a:rPr lang="hu-HU" sz="2400" dirty="0">
                <a:solidFill>
                  <a:schemeClr val="tx2"/>
                </a:solidFill>
              </a:rPr>
              <a:t>     kiterjesztése)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Az egyik szerződő állam által adott jóváhagyás valamennyi szerződő államra vonatkozik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Az elismert vizsgáló szervezetek RID jegyzékének létrehozása a </a:t>
            </a:r>
          </a:p>
          <a:p>
            <a:r>
              <a:rPr lang="hu-HU" sz="2400" dirty="0">
                <a:solidFill>
                  <a:schemeClr val="tx2"/>
                </a:solidFill>
              </a:rPr>
              <a:t>     teljes RID területre - közzététele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A meglévő tartányjóváhagyások megkettőzésének megszűnése a vonatkozó nemzeti </a:t>
            </a:r>
          </a:p>
          <a:p>
            <a:r>
              <a:rPr lang="hu-HU" sz="2400" dirty="0">
                <a:solidFill>
                  <a:schemeClr val="tx2"/>
                </a:solidFill>
              </a:rPr>
              <a:t>     követelmények eltörlésével  tartálykocsik behozatala esetén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Részletes magyarázat található: </a:t>
            </a:r>
            <a:r>
              <a:rPr lang="en-US" sz="2400" dirty="0">
                <a:solidFill>
                  <a:schemeClr val="tx2"/>
                </a:solidFill>
              </a:rPr>
              <a:t>OTIF/RID/RC/2021/34/Rev.1</a:t>
            </a:r>
            <a:r>
              <a:rPr lang="hu-HU" sz="2400" dirty="0">
                <a:solidFill>
                  <a:schemeClr val="tx2"/>
                </a:solidFill>
              </a:rPr>
              <a:t> </a:t>
            </a:r>
          </a:p>
          <a:p>
            <a:r>
              <a:rPr lang="hu-HU" sz="2400" dirty="0">
                <a:solidFill>
                  <a:schemeClr val="tx2"/>
                </a:solidFill>
              </a:rPr>
              <a:t>     dokumentumban</a:t>
            </a:r>
          </a:p>
          <a:p>
            <a:endParaRPr lang="hu-HU" sz="2400" dirty="0">
              <a:solidFill>
                <a:schemeClr val="tx2"/>
              </a:solidFill>
            </a:endParaRPr>
          </a:p>
        </p:txBody>
      </p:sp>
      <p:pic>
        <p:nvPicPr>
          <p:cNvPr id="10" name="Picture 4" descr="Conformity Assessment – SARSO">
            <a:extLst>
              <a:ext uri="{FF2B5EF4-FFF2-40B4-BE49-F238E27FC236}">
                <a16:creationId xmlns:a16="http://schemas.microsoft.com/office/drawing/2014/main" id="{E7C4F0BE-FEDC-DD1A-9C9C-CF861B6E22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5" r="9569"/>
          <a:stretch/>
        </p:blipFill>
        <p:spPr bwMode="auto">
          <a:xfrm>
            <a:off x="8906064" y="3935551"/>
            <a:ext cx="2821750" cy="216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29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5A442AA-60AC-4371-C5A4-D884DE205440}"/>
              </a:ext>
            </a:extLst>
          </p:cNvPr>
          <p:cNvSpPr txBox="1"/>
          <p:nvPr/>
        </p:nvSpPr>
        <p:spPr>
          <a:xfrm>
            <a:off x="819363" y="5756827"/>
            <a:ext cx="11106603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hu-HU" sz="2400" dirty="0">
                <a:solidFill>
                  <a:schemeClr val="tx2"/>
                </a:solidFill>
              </a:rPr>
              <a:t>Az új rendszerre történő átállás átmeneti időt igényel, melyet 10 évben határoztak meg</a:t>
            </a:r>
          </a:p>
        </p:txBody>
      </p:sp>
      <p:pic>
        <p:nvPicPr>
          <p:cNvPr id="11" name="Picture 2" descr="Kik vagyunk - Hungrail">
            <a:extLst>
              <a:ext uri="{FF2B5EF4-FFF2-40B4-BE49-F238E27FC236}">
                <a16:creationId xmlns:a16="http://schemas.microsoft.com/office/drawing/2014/main" id="{087B1E77-5DA6-3B58-04C4-D4A82BB00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054" y="155034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72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3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06033DAB-D630-45A6-8DDE-64C6FD922251}"/>
              </a:ext>
            </a:extLst>
          </p:cNvPr>
          <p:cNvSpPr/>
          <p:nvPr/>
        </p:nvSpPr>
        <p:spPr>
          <a:xfrm>
            <a:off x="4553942" y="1085816"/>
            <a:ext cx="576299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(COTIF C Függeléke) véglegesítés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dirty="0">
              <a:solidFill>
                <a:srgbClr val="002060"/>
              </a:solidFill>
              <a:latin typeface="Arial Nova" panose="020B05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>
                <a:solidFill>
                  <a:srgbClr val="002060"/>
                </a:solidFill>
                <a:latin typeface="Arial Nova" panose="020B0504020202020204" pitchFamily="34" charset="0"/>
              </a:rPr>
              <a:t>Állandó munkacsoport 14. ülést (2022.05.23-24.)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>
                <a:solidFill>
                  <a:srgbClr val="002060"/>
                </a:solidFill>
                <a:latin typeface="Arial Nova" panose="020B0504020202020204" pitchFamily="34" charset="0"/>
              </a:rPr>
              <a:t>57. RID Szakértő Bizottsági ülést (2022.05.24.)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dirty="0">
                <a:solidFill>
                  <a:srgbClr val="002060"/>
                </a:solidFill>
                <a:latin typeface="Arial Nova" panose="020B0504020202020204" pitchFamily="34" charset="0"/>
              </a:rPr>
              <a:t>EU Tanácsi határozat 2022/6756/EU (2022.04.11)</a:t>
            </a:r>
          </a:p>
          <a:p>
            <a:endParaRPr lang="hu-HU" dirty="0">
              <a:solidFill>
                <a:srgbClr val="002060"/>
              </a:solidFill>
              <a:latin typeface="Arial Nova" panose="020B0504020202020204" pitchFamily="34" charset="0"/>
            </a:endParaRPr>
          </a:p>
          <a:p>
            <a:r>
              <a:rPr lang="hu-HU" dirty="0">
                <a:solidFill>
                  <a:srgbClr val="002060"/>
                </a:solidFill>
                <a:latin typeface="Arial Nova" panose="020B0504020202020204" pitchFamily="34" charset="0"/>
              </a:rPr>
              <a:t>OTIF Főtitkári értesítés 2022.07.06-án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dirty="0" err="1">
                <a:solidFill>
                  <a:srgbClr val="002060"/>
                </a:solidFill>
                <a:latin typeface="Arial Nova" panose="020B0504020202020204" pitchFamily="34" charset="0"/>
              </a:rPr>
              <a:t>Notifikáció</a:t>
            </a:r>
            <a:r>
              <a:rPr lang="hu-HU" dirty="0">
                <a:solidFill>
                  <a:srgbClr val="002060"/>
                </a:solidFill>
                <a:latin typeface="Arial Nova" panose="020B0504020202020204" pitchFamily="34" charset="0"/>
              </a:rPr>
              <a:t> 2022.11.06. (NOT-RID) 21.§ (3)</a:t>
            </a:r>
          </a:p>
          <a:p>
            <a:endParaRPr lang="hu-HU" dirty="0">
              <a:solidFill>
                <a:srgbClr val="002060"/>
              </a:solidFill>
              <a:latin typeface="Arial Nova" panose="020B0504020202020204" pitchFamily="34" charset="0"/>
            </a:endParaRPr>
          </a:p>
          <a:p>
            <a:r>
              <a:rPr lang="hu-HU" b="1" dirty="0">
                <a:solidFill>
                  <a:srgbClr val="002060"/>
                </a:solidFill>
                <a:latin typeface="Arial Nova" panose="020B0504020202020204" pitchFamily="34" charset="0"/>
              </a:rPr>
              <a:t>EU irányelv módosítása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dirty="0">
                <a:solidFill>
                  <a:srgbClr val="002060"/>
                </a:solidFill>
                <a:latin typeface="Arial Nova" panose="020B0504020202020204" pitchFamily="34" charset="0"/>
              </a:rPr>
              <a:t>2022.09.20-án 2022/2407/EU Irányelv a 2008/68/EU Melléklet II.1 módosításáról </a:t>
            </a:r>
          </a:p>
          <a:p>
            <a:r>
              <a:rPr lang="hu-HU" dirty="0">
                <a:solidFill>
                  <a:srgbClr val="002060"/>
                </a:solidFill>
                <a:latin typeface="Arial Nova" panose="020B0504020202020204" pitchFamily="34" charset="0"/>
              </a:rPr>
              <a:t>      EU RID 2023</a:t>
            </a:r>
          </a:p>
          <a:p>
            <a:endParaRPr lang="hu-HU" b="1" dirty="0">
              <a:solidFill>
                <a:srgbClr val="002060"/>
              </a:solidFill>
              <a:latin typeface="Arial Nova" panose="020B0504020202020204" pitchFamily="34" charset="0"/>
            </a:endParaRPr>
          </a:p>
          <a:p>
            <a:endParaRPr lang="hu-HU" b="1" dirty="0">
              <a:solidFill>
                <a:srgbClr val="002060"/>
              </a:solidFill>
              <a:latin typeface="Arial Nova" panose="020B0504020202020204" pitchFamily="34" charset="0"/>
            </a:endParaRPr>
          </a:p>
        </p:txBody>
      </p:sp>
      <p:pic>
        <p:nvPicPr>
          <p:cNvPr id="1026" name="Picture 2" descr="RID 2021 – Regulations Concerning the International Carriage of Dangerous  Goods by Rail – Planetis">
            <a:extLst>
              <a:ext uri="{FF2B5EF4-FFF2-40B4-BE49-F238E27FC236}">
                <a16:creationId xmlns:a16="http://schemas.microsoft.com/office/drawing/2014/main" id="{747ECA65-EA57-4B4C-BADA-893BF2BF6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38" y="1151545"/>
            <a:ext cx="2187738" cy="296988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A83C6E84-C630-3FC3-BE94-EFDB96DFFA52}"/>
              </a:ext>
            </a:extLst>
          </p:cNvPr>
          <p:cNvSpPr txBox="1"/>
          <p:nvPr/>
        </p:nvSpPr>
        <p:spPr>
          <a:xfrm>
            <a:off x="2255607" y="1706510"/>
            <a:ext cx="884419" cy="532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DE5A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14" name="Picture 2" descr="Kik vagyunk - Hungrail">
            <a:extLst>
              <a:ext uri="{FF2B5EF4-FFF2-40B4-BE49-F238E27FC236}">
                <a16:creationId xmlns:a16="http://schemas.microsoft.com/office/drawing/2014/main" id="{228F814D-2930-D502-FAE2-0AF85DE58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939" y="224222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5158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30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72364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– HATÓSÁGI FELÜGYELET 1.8.6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B31D712-6955-8945-F539-C4C364764A7F}"/>
              </a:ext>
            </a:extLst>
          </p:cNvPr>
          <p:cNvSpPr txBox="1"/>
          <p:nvPr/>
        </p:nvSpPr>
        <p:spPr>
          <a:xfrm>
            <a:off x="968017" y="1002386"/>
            <a:ext cx="92390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tx2"/>
                </a:solidFill>
              </a:rPr>
              <a:t>1.8.6.1 </a:t>
            </a:r>
          </a:p>
          <a:p>
            <a:pPr algn="just"/>
            <a:r>
              <a:rPr lang="hu-HU" dirty="0">
                <a:solidFill>
                  <a:schemeClr val="tx2"/>
                </a:solidFill>
              </a:rPr>
              <a:t>A RID Szerződő Fél illetékes hatósága </a:t>
            </a:r>
            <a:r>
              <a:rPr lang="hu-HU" b="1" dirty="0">
                <a:solidFill>
                  <a:schemeClr val="tx2"/>
                </a:solidFill>
              </a:rPr>
              <a:t>vizsgáló szervezeteket hagyhat jóvá </a:t>
            </a:r>
            <a:r>
              <a:rPr lang="hu-HU" dirty="0">
                <a:solidFill>
                  <a:schemeClr val="tx2"/>
                </a:solidFill>
              </a:rPr>
              <a:t>a következő tevékenységekre: a 6.2, ill. a 6.8 fejezet szerinti </a:t>
            </a:r>
            <a:r>
              <a:rPr lang="hu-HU" b="1" dirty="0">
                <a:solidFill>
                  <a:schemeClr val="tx2"/>
                </a:solidFill>
              </a:rPr>
              <a:t>megfelelőség-értékelés, időszakos vizsgálat, közbenső vizsgálat, soron kívüli vizsgálat, üzembe helyezés ellenőrzése, </a:t>
            </a:r>
            <a:r>
              <a:rPr lang="hu-HU" dirty="0">
                <a:solidFill>
                  <a:schemeClr val="tx2"/>
                </a:solidFill>
              </a:rPr>
              <a:t>valamint</a:t>
            </a:r>
            <a:r>
              <a:rPr lang="hu-HU" b="1" dirty="0">
                <a:solidFill>
                  <a:schemeClr val="tx2"/>
                </a:solidFill>
              </a:rPr>
              <a:t> </a:t>
            </a:r>
            <a:r>
              <a:rPr lang="hu-HU" dirty="0">
                <a:solidFill>
                  <a:schemeClr val="tx2"/>
                </a:solidFill>
              </a:rPr>
              <a:t>az</a:t>
            </a:r>
            <a:r>
              <a:rPr lang="hu-HU" b="1" dirty="0">
                <a:solidFill>
                  <a:schemeClr val="tx2"/>
                </a:solidFill>
              </a:rPr>
              <a:t> üzemi vizsgálóhely felügyelete.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AA42E99-B099-0860-0B53-FE14A57DAA2C}"/>
              </a:ext>
            </a:extLst>
          </p:cNvPr>
          <p:cNvSpPr txBox="1"/>
          <p:nvPr/>
        </p:nvSpPr>
        <p:spPr>
          <a:xfrm>
            <a:off x="948686" y="2589381"/>
            <a:ext cx="4947018" cy="3796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05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1.8.6 Az 1.8.7 és 1.8.8 szakaszban leírt tevékenységek hatósági felügyelete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05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1.8.6.1</a:t>
            </a:r>
            <a:r>
              <a:rPr lang="hu-HU" sz="105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	Általános előírások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05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1.8.6.2</a:t>
            </a:r>
            <a:r>
              <a:rPr lang="hu-HU" sz="105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hu-HU" sz="105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Az illetékes hatóság kötelezettségei</a:t>
            </a:r>
            <a:endParaRPr lang="hu-HU" sz="105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en-GB" sz="105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1.8.6.2.2	</a:t>
            </a:r>
            <a:r>
              <a:rPr lang="en-GB" sz="105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Vizsgáló</a:t>
            </a:r>
            <a:r>
              <a:rPr lang="en-GB" sz="105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szervezetek</a:t>
            </a:r>
            <a:r>
              <a:rPr lang="en-GB" sz="105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05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jóváhagyása</a:t>
            </a:r>
            <a:endParaRPr lang="hu-HU" sz="105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05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1.8.6.2.3	A vizsgáló szervezet felügyelete</a:t>
            </a:r>
            <a:endParaRPr lang="hu-HU" sz="105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05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1.8.6.2.4 	Tájékoztatási kötelezettség</a:t>
            </a:r>
            <a:endParaRPr lang="hu-HU" sz="10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05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1.8.6.3	A vizsgáló szervezet kötelezettségei</a:t>
            </a:r>
            <a:endParaRPr lang="hu-HU" sz="1050" b="1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05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1.8.6.3.1	Általános rendelkezések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en-GB" sz="105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1.8.6.3.2	</a:t>
            </a:r>
            <a:r>
              <a:rPr lang="en-GB" sz="105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Müködési</a:t>
            </a:r>
            <a:r>
              <a:rPr lang="en-GB" sz="105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GB" sz="105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kötelezettségek</a:t>
            </a:r>
            <a:endParaRPr lang="hu-HU" sz="105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05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1.8.6.3.3	Egyes vizsgálati feladatok átruházása</a:t>
            </a:r>
            <a:r>
              <a:rPr lang="hu-HU" sz="105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hu-HU" sz="1050" dirty="0">
                <a:solidFill>
                  <a:schemeClr val="tx2"/>
                </a:solidFill>
                <a:effectLst/>
              </a:rPr>
              <a:t> 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05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1.8.6.3.4 	</a:t>
            </a:r>
            <a:r>
              <a:rPr lang="hu-HU" sz="105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Tájékoztatási kötelezettség</a:t>
            </a:r>
            <a:r>
              <a:rPr lang="hu-HU" sz="105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2" descr="Kik vagyunk - Hungrail">
            <a:extLst>
              <a:ext uri="{FF2B5EF4-FFF2-40B4-BE49-F238E27FC236}">
                <a16:creationId xmlns:a16="http://schemas.microsoft.com/office/drawing/2014/main" id="{8DF7A039-F128-F55E-F93C-F6E70B5B4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054" y="155034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nspections - Accredia">
            <a:extLst>
              <a:ext uri="{FF2B5EF4-FFF2-40B4-BE49-F238E27FC236}">
                <a16:creationId xmlns:a16="http://schemas.microsoft.com/office/drawing/2014/main" id="{615F5D40-7C73-283A-0BC5-1FA5FA7D3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375"/>
          <a:stretch/>
        </p:blipFill>
        <p:spPr bwMode="auto">
          <a:xfrm>
            <a:off x="7552805" y="2670786"/>
            <a:ext cx="4391298" cy="363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21256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BIS Registration Services India, BIS Registration Consultants Delhi, BIS  India">
            <a:extLst>
              <a:ext uri="{FF2B5EF4-FFF2-40B4-BE49-F238E27FC236}">
                <a16:creationId xmlns:a16="http://schemas.microsoft.com/office/drawing/2014/main" id="{78832C53-898F-361C-A284-45C15E03C9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7"/>
          <a:stretch/>
        </p:blipFill>
        <p:spPr bwMode="auto">
          <a:xfrm>
            <a:off x="7871791" y="3543017"/>
            <a:ext cx="1550455" cy="2751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31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765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– 1.8.7 MEGFELELŐSÉG ÉRTÉKELÉS, ……..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DE330DB-4C58-BB1E-7DAB-CCE00001FA2E}"/>
              </a:ext>
            </a:extLst>
          </p:cNvPr>
          <p:cNvSpPr txBox="1"/>
          <p:nvPr/>
        </p:nvSpPr>
        <p:spPr>
          <a:xfrm>
            <a:off x="926517" y="3126967"/>
            <a:ext cx="8883986" cy="3267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2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1.8.7	A megfelelőség-értékelésre, a típusjóváhagyási bizonyítványra és a vizsgálatokra vonatkozó előírások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1.8.7.1	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Általános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előírások</a:t>
            </a:r>
            <a:endParaRPr lang="hu-HU" sz="120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1.8.7.2	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Típusvizsgálat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és 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típusjóváhagyás</a:t>
            </a:r>
            <a:r>
              <a:rPr lang="hu-HU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bizonyítvány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ki</a:t>
            </a:r>
            <a:r>
              <a:rPr lang="hu-HU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állítása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1.8.7.3	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gyártás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felügyelete</a:t>
            </a:r>
            <a:endParaRPr lang="hu-HU" sz="120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1.8.7.4	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 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üzembe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helyezés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előtti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u-HU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vizsgálatok</a:t>
            </a:r>
            <a:endParaRPr lang="hu-HU" sz="1200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900430" indent="-900430">
              <a:spcBef>
                <a:spcPts val="1200"/>
              </a:spcBef>
              <a:spcAft>
                <a:spcPts val="1200"/>
              </a:spcAft>
              <a:tabLst>
                <a:tab pos="899795" algn="l"/>
              </a:tabLst>
            </a:pPr>
            <a:r>
              <a:rPr lang="hu-HU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1.8.7.5	Üzembehelyezés ellenőrzése</a:t>
            </a:r>
          </a:p>
          <a:p>
            <a:pPr marL="900430" indent="-900430">
              <a:spcBef>
                <a:spcPts val="1200"/>
              </a:spcBef>
              <a:spcAft>
                <a:spcPts val="1200"/>
              </a:spcAft>
              <a:tabLst>
                <a:tab pos="899795" algn="l"/>
              </a:tabLst>
            </a:pPr>
            <a:r>
              <a:rPr lang="hu-HU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1.8.7.6 	Időszakos vizsgálat, közbenső és soron kívüli vizsgálat</a:t>
            </a:r>
          </a:p>
          <a:p>
            <a:r>
              <a:rPr lang="hu-HU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1.8.7.7	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Az 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üzemi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vizsgálóhely</a:t>
            </a:r>
            <a:r>
              <a:rPr lang="en-GB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GB" sz="1200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felügyelete</a:t>
            </a:r>
            <a:endParaRPr lang="hu-HU" sz="12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990600" algn="l"/>
              </a:tabLst>
            </a:pPr>
            <a:r>
              <a:rPr lang="hu-HU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1.8.7.8	</a:t>
            </a:r>
            <a:r>
              <a:rPr lang="hu-HU" sz="12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Dokumentáció</a:t>
            </a:r>
            <a:endParaRPr lang="hu-HU" sz="1200" b="1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CEC76628-DB73-3700-AD8A-A854EA23E0F1}"/>
              </a:ext>
            </a:extLst>
          </p:cNvPr>
          <p:cNvSpPr txBox="1"/>
          <p:nvPr/>
        </p:nvSpPr>
        <p:spPr>
          <a:xfrm>
            <a:off x="926517" y="818364"/>
            <a:ext cx="1033896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tx2"/>
                </a:solidFill>
              </a:rPr>
              <a:t>1.8.7.1.5	</a:t>
            </a:r>
          </a:p>
          <a:p>
            <a:pPr algn="just"/>
            <a:r>
              <a:rPr lang="hu-HU" dirty="0">
                <a:solidFill>
                  <a:schemeClr val="tx2"/>
                </a:solidFill>
              </a:rPr>
              <a:t>A termékek (nyomástartó tartályok, tartányok, üzemi szerelvények, valamint battériás kocsik és MEG-konténerek elemeinek összeszerelése, szerkezeti és üzemi szerelvényeik) típusjóváhagyási bizonyítványait, vizsgálati tanúsítványait és jegyzőkönyveit, beleértve a műszaki dokumentációt is, meg kell őriznie:</a:t>
            </a:r>
          </a:p>
          <a:p>
            <a:pPr algn="just"/>
            <a:r>
              <a:rPr lang="hu-HU" dirty="0">
                <a:solidFill>
                  <a:schemeClr val="tx2"/>
                </a:solidFill>
              </a:rPr>
              <a:t>a)   a gyártónak, a típusjóváhagyási bizonyítvány lejárati időpontjától számított legalább 20 évig;</a:t>
            </a:r>
          </a:p>
          <a:p>
            <a:pPr marL="342900" indent="-342900" algn="just">
              <a:buAutoNum type="alphaLcParenR" startAt="2"/>
            </a:pPr>
            <a:r>
              <a:rPr lang="hu-HU" dirty="0">
                <a:solidFill>
                  <a:schemeClr val="tx2"/>
                </a:solidFill>
              </a:rPr>
              <a:t>a kibocsátó illetékes hatóságnak, ill. kibocsátó vizsgáló szervezetnek a kibocsátás időpontjától számított</a:t>
            </a:r>
          </a:p>
          <a:p>
            <a:pPr algn="just"/>
            <a:r>
              <a:rPr lang="hu-HU" dirty="0">
                <a:solidFill>
                  <a:schemeClr val="tx2"/>
                </a:solidFill>
              </a:rPr>
              <a:t>      legalább 20 évig;</a:t>
            </a:r>
          </a:p>
          <a:p>
            <a:pPr algn="just"/>
            <a:r>
              <a:rPr lang="hu-HU" dirty="0">
                <a:solidFill>
                  <a:schemeClr val="tx2"/>
                </a:solidFill>
              </a:rPr>
              <a:t>c)   a tulajdonosnak, ill. üzemben tartónak a termék használatból való kivonása után legalább 15 hónapig.</a:t>
            </a: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93EA7AB0-B10D-CD15-7E0D-62054F85E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054" y="155034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3544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32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325D41A-712A-0875-B19A-C4346F928840}"/>
              </a:ext>
            </a:extLst>
          </p:cNvPr>
          <p:cNvSpPr txBox="1"/>
          <p:nvPr/>
        </p:nvSpPr>
        <p:spPr>
          <a:xfrm>
            <a:off x="866840" y="892719"/>
            <a:ext cx="9915215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</a:rPr>
              <a:t>A 6.8 fejezetben </a:t>
            </a:r>
          </a:p>
          <a:p>
            <a:r>
              <a:rPr lang="hu-HU" dirty="0">
                <a:solidFill>
                  <a:schemeClr val="tx2"/>
                </a:solidFill>
              </a:rPr>
              <a:t>Új </a:t>
            </a:r>
          </a:p>
          <a:p>
            <a:pPr marL="900430" indent="-900430" algn="just">
              <a:lnSpc>
                <a:spcPts val="1230"/>
              </a:lnSpc>
              <a:spcBef>
                <a:spcPts val="600"/>
              </a:spcBef>
              <a:spcAft>
                <a:spcPts val="200"/>
              </a:spcAft>
            </a:pPr>
            <a:r>
              <a:rPr lang="hu-HU" sz="2000" b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6.8.1.5</a:t>
            </a:r>
            <a:r>
              <a:rPr lang="hu-HU" sz="2000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	</a:t>
            </a:r>
            <a:r>
              <a:rPr lang="hu-HU" sz="2000" b="1" i="1" dirty="0">
                <a:solidFill>
                  <a:schemeClr val="tx2"/>
                </a:solidFill>
                <a:effectLst/>
                <a:ea typeface="Times New Roman" panose="02020603050405020304" pitchFamily="18" charset="0"/>
              </a:rPr>
              <a:t>Megfelelősség-értékelésre, típusjóváhagyásra és vizsgálatokra vonatkozó előírások</a:t>
            </a:r>
            <a:endParaRPr lang="hu-HU" sz="2000" dirty="0">
              <a:solidFill>
                <a:schemeClr val="tx2"/>
              </a:solidFill>
              <a:effectLst/>
              <a:ea typeface="Times New Roman" panose="02020603050405020304" pitchFamily="18" charset="0"/>
            </a:endParaRPr>
          </a:p>
          <a:p>
            <a:endParaRPr lang="hu-HU" dirty="0">
              <a:solidFill>
                <a:schemeClr val="tx2"/>
              </a:solidFill>
            </a:endParaRPr>
          </a:p>
        </p:txBody>
      </p:sp>
      <p:sp>
        <p:nvSpPr>
          <p:cNvPr id="29" name="Akciógomb: Dokumentum 28">
            <a:hlinkClick r:id="" action="ppaction://noaction" highlightClick="1"/>
            <a:hlinkHover r:id="rId4" action="ppaction://hlinkfile"/>
            <a:extLst>
              <a:ext uri="{FF2B5EF4-FFF2-40B4-BE49-F238E27FC236}">
                <a16:creationId xmlns:a16="http://schemas.microsoft.com/office/drawing/2014/main" id="{6DF73024-235E-B41F-EFC4-744CB8A4C193}"/>
              </a:ext>
            </a:extLst>
          </p:cNvPr>
          <p:cNvSpPr/>
          <p:nvPr/>
        </p:nvSpPr>
        <p:spPr>
          <a:xfrm>
            <a:off x="10702873" y="2157984"/>
            <a:ext cx="1095376" cy="1271016"/>
          </a:xfrm>
          <a:prstGeom prst="actionButtonDocumen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32" name="Kép 31">
            <a:extLst>
              <a:ext uri="{FF2B5EF4-FFF2-40B4-BE49-F238E27FC236}">
                <a16:creationId xmlns:a16="http://schemas.microsoft.com/office/drawing/2014/main" id="{9F5AEAB4-A728-6324-97F8-4A85065D3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487" y="1710652"/>
            <a:ext cx="5420702" cy="4574209"/>
          </a:xfrm>
          <a:prstGeom prst="rect">
            <a:avLst/>
          </a:prstGeom>
        </p:spPr>
      </p:pic>
      <p:pic>
        <p:nvPicPr>
          <p:cNvPr id="33" name="Picture 2" descr="Kik vagyunk - Hungrail">
            <a:extLst>
              <a:ext uri="{FF2B5EF4-FFF2-40B4-BE49-F238E27FC236}">
                <a16:creationId xmlns:a16="http://schemas.microsoft.com/office/drawing/2014/main" id="{B5CC34B5-D23B-6B5A-0504-E6CC13BBE2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18" y="167448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Markings on Rail Road Tank Car">
            <a:extLst>
              <a:ext uri="{FF2B5EF4-FFF2-40B4-BE49-F238E27FC236}">
                <a16:creationId xmlns:a16="http://schemas.microsoft.com/office/drawing/2014/main" id="{BB1CBDE9-8016-E66E-AC38-4C223D5CB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760" y="3654420"/>
            <a:ext cx="3965489" cy="263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88211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33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AC7E6DF-02B4-B695-AF73-28271647D1BD}"/>
              </a:ext>
            </a:extLst>
          </p:cNvPr>
          <p:cNvSpPr txBox="1"/>
          <p:nvPr/>
        </p:nvSpPr>
        <p:spPr>
          <a:xfrm>
            <a:off x="1045028" y="1112053"/>
            <a:ext cx="9396549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000" b="1" dirty="0">
                <a:solidFill>
                  <a:schemeClr val="tx2"/>
                </a:solidFill>
              </a:rPr>
              <a:t>1.6.3.54</a:t>
            </a:r>
            <a:r>
              <a:rPr lang="hu-HU" sz="2000" dirty="0">
                <a:solidFill>
                  <a:schemeClr val="tx2"/>
                </a:solidFill>
              </a:rPr>
              <a:t>	(1.6.4.57)</a:t>
            </a:r>
          </a:p>
          <a:p>
            <a:pPr algn="just"/>
            <a:r>
              <a:rPr lang="hu-HU" sz="2000" dirty="0">
                <a:solidFill>
                  <a:schemeClr val="tx2"/>
                </a:solidFill>
              </a:rPr>
              <a:t>A tartálykocsikkal (kivéve azokat amelyekre a 6.8.4 szakasz TA4 és TT9 különleges előírása vonatkozik) kapcsolatos tevékenységeket végző szakértők jóváhagyása során az illetékes hatóság által, a 6.8 fejezet 2022. december 31-ig érvényes előírásai szerint alkalmazott eljárások, amelyek nem felelnek meg </a:t>
            </a:r>
            <a:r>
              <a:rPr lang="hu-HU" sz="2000" b="1" dirty="0">
                <a:solidFill>
                  <a:schemeClr val="tx2"/>
                </a:solidFill>
              </a:rPr>
              <a:t>a vizsgáló szervezetekre vonatkozóan az 1.8.6 szakasz 2023. január 1-jétől érvényes előírásainak, </a:t>
            </a:r>
            <a:r>
              <a:rPr lang="hu-HU" sz="2000" b="1" dirty="0">
                <a:solidFill>
                  <a:srgbClr val="FF0000"/>
                </a:solidFill>
              </a:rPr>
              <a:t>2032. december 31-ig </a:t>
            </a:r>
            <a:r>
              <a:rPr lang="hu-HU" sz="2000" b="1" dirty="0">
                <a:solidFill>
                  <a:schemeClr val="tx2"/>
                </a:solidFill>
              </a:rPr>
              <a:t>tovább alkalmazhatók.</a:t>
            </a:r>
          </a:p>
          <a:p>
            <a:endParaRPr lang="hu-HU" sz="2000" dirty="0">
              <a:solidFill>
                <a:schemeClr val="tx2"/>
              </a:solidFill>
            </a:endParaRPr>
          </a:p>
          <a:p>
            <a:r>
              <a:rPr lang="hu-HU" sz="2000" dirty="0">
                <a:solidFill>
                  <a:schemeClr val="tx2"/>
                </a:solidFill>
              </a:rPr>
              <a:t>Megjegyzés:	</a:t>
            </a:r>
          </a:p>
          <a:p>
            <a:r>
              <a:rPr lang="hu-HU" sz="2000" dirty="0">
                <a:solidFill>
                  <a:schemeClr val="tx2"/>
                </a:solidFill>
              </a:rPr>
              <a:t>A „szakértő” kifejezést a „vizsgáló szervezet” kifejezés váltotta fel. </a:t>
            </a:r>
          </a:p>
          <a:p>
            <a:endParaRPr lang="hu-HU" sz="2000" dirty="0">
              <a:solidFill>
                <a:schemeClr val="tx2"/>
              </a:solidFill>
            </a:endParaRPr>
          </a:p>
          <a:p>
            <a:r>
              <a:rPr lang="hu-HU" sz="2000" b="1" dirty="0">
                <a:solidFill>
                  <a:schemeClr val="tx2"/>
                </a:solidFill>
              </a:rPr>
              <a:t>1.6.3.55</a:t>
            </a:r>
            <a:r>
              <a:rPr lang="hu-HU" sz="2000" dirty="0">
                <a:solidFill>
                  <a:schemeClr val="tx2"/>
                </a:solidFill>
              </a:rPr>
              <a:t>	(1.6.4.58)</a:t>
            </a:r>
          </a:p>
          <a:p>
            <a:pPr algn="just"/>
            <a:r>
              <a:rPr lang="hu-HU" sz="2000" dirty="0">
                <a:solidFill>
                  <a:schemeClr val="tx2"/>
                </a:solidFill>
              </a:rPr>
              <a:t>Érvényességük lejártáig tovább használhatók azok </a:t>
            </a:r>
            <a:r>
              <a:rPr lang="hu-HU" sz="2000" b="1" dirty="0">
                <a:solidFill>
                  <a:schemeClr val="tx2"/>
                </a:solidFill>
              </a:rPr>
              <a:t>a típusjóváhagyási bizonyítványok</a:t>
            </a:r>
            <a:r>
              <a:rPr lang="hu-HU" sz="2000" dirty="0">
                <a:solidFill>
                  <a:schemeClr val="tx2"/>
                </a:solidFill>
              </a:rPr>
              <a:t>, amelyeket </a:t>
            </a:r>
            <a:r>
              <a:rPr lang="hu-HU" sz="2000" b="1" dirty="0">
                <a:solidFill>
                  <a:srgbClr val="FF0000"/>
                </a:solidFill>
              </a:rPr>
              <a:t>2023. július 1-je előtt</a:t>
            </a:r>
            <a:r>
              <a:rPr lang="hu-HU" sz="2000" dirty="0">
                <a:solidFill>
                  <a:schemeClr val="tx2"/>
                </a:solidFill>
              </a:rPr>
              <a:t>, a 6.8 fejezet szerint adtak ki tartálykocsikra (kivéve azokat, amelyekre a 6.8.4 szakasz TA4 és TT9 különleges előírása vonatkozik) és amelyek nem felelnek meg az 1.8.7 szakasz 2023. január 1-jétől érvényes előírásainak.</a:t>
            </a:r>
          </a:p>
          <a:p>
            <a:pPr algn="just"/>
            <a:endParaRPr lang="hu-HU" sz="2000" dirty="0">
              <a:solidFill>
                <a:schemeClr val="tx2"/>
              </a:solidFill>
            </a:endParaRPr>
          </a:p>
        </p:txBody>
      </p:sp>
      <p:pic>
        <p:nvPicPr>
          <p:cNvPr id="13" name="Picture 2" descr="Kik vagyunk - Hungrail">
            <a:extLst>
              <a:ext uri="{FF2B5EF4-FFF2-40B4-BE49-F238E27FC236}">
                <a16:creationId xmlns:a16="http://schemas.microsoft.com/office/drawing/2014/main" id="{61F140CB-A318-4B33-FCD8-D1BA8E875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540" y="16498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4969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34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E72B423-656F-2E49-826E-AAA4E302A7EE}"/>
              </a:ext>
            </a:extLst>
          </p:cNvPr>
          <p:cNvSpPr txBox="1"/>
          <p:nvPr/>
        </p:nvSpPr>
        <p:spPr>
          <a:xfrm>
            <a:off x="974348" y="1027170"/>
            <a:ext cx="915548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000" b="1" dirty="0">
                <a:solidFill>
                  <a:schemeClr val="tx2"/>
                </a:solidFill>
              </a:rPr>
              <a:t>1.6.3.58</a:t>
            </a:r>
            <a:r>
              <a:rPr lang="hu-HU" sz="2000" dirty="0">
                <a:solidFill>
                  <a:schemeClr val="tx2"/>
                </a:solidFill>
              </a:rPr>
              <a:t>	</a:t>
            </a:r>
          </a:p>
          <a:p>
            <a:pPr algn="just"/>
            <a:r>
              <a:rPr lang="hu-HU" sz="2000" dirty="0">
                <a:solidFill>
                  <a:schemeClr val="tx2"/>
                </a:solidFill>
              </a:rPr>
              <a:t>A tartálykocsikkal kapcsolatos tevékenységeket végző </a:t>
            </a:r>
            <a:r>
              <a:rPr lang="hu-HU" sz="2000" b="1" dirty="0">
                <a:solidFill>
                  <a:schemeClr val="tx2"/>
                </a:solidFill>
              </a:rPr>
              <a:t>szakértők jóváhagyása </a:t>
            </a:r>
            <a:r>
              <a:rPr lang="hu-HU" sz="2000" dirty="0">
                <a:solidFill>
                  <a:schemeClr val="tx2"/>
                </a:solidFill>
              </a:rPr>
              <a:t>és az ilyen </a:t>
            </a:r>
            <a:r>
              <a:rPr lang="hu-HU" sz="2000" b="1" dirty="0">
                <a:solidFill>
                  <a:schemeClr val="tx2"/>
                </a:solidFill>
              </a:rPr>
              <a:t>vizsgálatok kölcsönös elismerése </a:t>
            </a:r>
            <a:r>
              <a:rPr lang="hu-HU" sz="2000" dirty="0">
                <a:solidFill>
                  <a:schemeClr val="tx2"/>
                </a:solidFill>
              </a:rPr>
              <a:t>során az illetékes hatóság által, a 6.8.2.4.6 pont 2022. december 31-ig érvényes előírásai szerint alkalmazott eljárások, amelyek nem felelnek meg a 2023. január 1-jétől érvényes előírásoknak, </a:t>
            </a:r>
            <a:r>
              <a:rPr lang="hu-HU" sz="2000" b="1" dirty="0">
                <a:solidFill>
                  <a:srgbClr val="FF0000"/>
                </a:solidFill>
              </a:rPr>
              <a:t>2032. december 31-ig </a:t>
            </a:r>
            <a:r>
              <a:rPr lang="hu-HU" sz="2000" dirty="0">
                <a:solidFill>
                  <a:schemeClr val="tx2"/>
                </a:solidFill>
              </a:rPr>
              <a:t>tovább alkalmazhatók.</a:t>
            </a:r>
          </a:p>
          <a:p>
            <a:pPr algn="just"/>
            <a:endParaRPr lang="hu-HU" sz="2000" dirty="0">
              <a:solidFill>
                <a:schemeClr val="tx2"/>
              </a:solidFill>
            </a:endParaRPr>
          </a:p>
          <a:p>
            <a:pPr algn="just"/>
            <a:r>
              <a:rPr lang="hu-HU" sz="2000" dirty="0">
                <a:solidFill>
                  <a:schemeClr val="tx2"/>
                </a:solidFill>
              </a:rPr>
              <a:t>Megjegyzés:	</a:t>
            </a:r>
          </a:p>
          <a:p>
            <a:pPr algn="just"/>
            <a:r>
              <a:rPr lang="hu-HU" sz="2000" dirty="0">
                <a:solidFill>
                  <a:schemeClr val="tx2"/>
                </a:solidFill>
              </a:rPr>
              <a:t>Ez idő alatt az OTIF Titkársága továbbra is nyilvánosságra hozza a tartálykocsik tartányának vizsgálatára és ellenőrzésére a 6.8.2.4.6 pont 2022. december 31-ig érvényes előírásai szerint elismert szakértők jegyzékét, </a:t>
            </a:r>
            <a:r>
              <a:rPr lang="hu-HU" sz="2000" b="1" dirty="0">
                <a:solidFill>
                  <a:schemeClr val="tx2"/>
                </a:solidFill>
              </a:rPr>
              <a:t>külön a 1.8.6.2.4 pont 2023. január 1-jétől érvényes előírásainak megfelelő jegyzéktől.</a:t>
            </a:r>
          </a:p>
        </p:txBody>
      </p:sp>
      <p:pic>
        <p:nvPicPr>
          <p:cNvPr id="13" name="Picture 2" descr="Kik vagyunk - Hungrail">
            <a:extLst>
              <a:ext uri="{FF2B5EF4-FFF2-40B4-BE49-F238E27FC236}">
                <a16:creationId xmlns:a16="http://schemas.microsoft.com/office/drawing/2014/main" id="{BE44FE08-5BE0-D823-DCC6-C7CC87A9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9355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35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pic>
        <p:nvPicPr>
          <p:cNvPr id="13" name="Picture 2" descr="Kik vagyunk - Hungrail">
            <a:extLst>
              <a:ext uri="{FF2B5EF4-FFF2-40B4-BE49-F238E27FC236}">
                <a16:creationId xmlns:a16="http://schemas.microsoft.com/office/drawing/2014/main" id="{BE44FE08-5BE0-D823-DCC6-C7CC87A9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A540E347-D8F7-51D4-E45C-5CC13F2F5C2B}"/>
              </a:ext>
            </a:extLst>
          </p:cNvPr>
          <p:cNvSpPr txBox="1"/>
          <p:nvPr/>
        </p:nvSpPr>
        <p:spPr>
          <a:xfrm>
            <a:off x="926517" y="762217"/>
            <a:ext cx="9797728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tx2"/>
                </a:solidFill>
              </a:rPr>
              <a:t>1.8.6.2.4.2</a:t>
            </a:r>
            <a:r>
              <a:rPr lang="hu-HU" sz="2400" dirty="0">
                <a:solidFill>
                  <a:schemeClr val="tx2"/>
                </a:solidFill>
              </a:rPr>
              <a:t>	</a:t>
            </a:r>
          </a:p>
          <a:p>
            <a:pPr algn="just"/>
            <a:r>
              <a:rPr lang="hu-HU" sz="2400" dirty="0">
                <a:solidFill>
                  <a:schemeClr val="tx2"/>
                </a:solidFill>
              </a:rPr>
              <a:t>A RID Szerződő Felek illetékes hatóságának közzé kell tennie az általa </a:t>
            </a:r>
            <a:r>
              <a:rPr lang="hu-HU" sz="2400" b="1" dirty="0">
                <a:solidFill>
                  <a:schemeClr val="tx2"/>
                </a:solidFill>
              </a:rPr>
              <a:t>jóváhagyott vizsgáló szervezetek naprakész jegyzékét</a:t>
            </a:r>
            <a:r>
              <a:rPr lang="hu-HU" sz="2400" dirty="0">
                <a:solidFill>
                  <a:schemeClr val="tx2"/>
                </a:solidFill>
              </a:rPr>
              <a:t>, beleértve az 1.8.6.2.2.3 pont szerint ideiglenesen jóváhagyott vizsgáló szervezeteket is. </a:t>
            </a:r>
            <a:r>
              <a:rPr lang="hu-HU" sz="2400" b="1" dirty="0">
                <a:solidFill>
                  <a:schemeClr val="tx2"/>
                </a:solidFill>
              </a:rPr>
              <a:t>A jegyzéknek legalább a következő információkat kell tartalmaznia:</a:t>
            </a:r>
          </a:p>
          <a:p>
            <a:pPr algn="just"/>
            <a:r>
              <a:rPr lang="hu-HU" sz="2400" dirty="0">
                <a:solidFill>
                  <a:schemeClr val="tx2"/>
                </a:solidFill>
              </a:rPr>
              <a:t>a)	A vizsgáló szervezet nevét, irodájának (irodáinak) címét;</a:t>
            </a:r>
          </a:p>
          <a:p>
            <a:pPr algn="just"/>
            <a:r>
              <a:rPr lang="hu-HU" sz="2400" dirty="0">
                <a:solidFill>
                  <a:schemeClr val="tx2"/>
                </a:solidFill>
              </a:rPr>
              <a:t>b)	A tevékenységi körét, amire a vizsgáló szervezet jóvá van hagyva;</a:t>
            </a:r>
          </a:p>
          <a:p>
            <a:pPr algn="just"/>
            <a:r>
              <a:rPr lang="hu-HU" sz="2400" dirty="0">
                <a:solidFill>
                  <a:schemeClr val="tx2"/>
                </a:solidFill>
              </a:rPr>
              <a:t>c)	Annak igazolását, hogy nemzeti akkreditációs szervezet az EN ISO/IEC 17020:2012 szabvány (a 8.1.3 cikk kivételével) szerint akkreditálta a vizsgáló szervezetet és az akkreditáció kiterjed arra a tevékenységi körre, amelyre a vizsgáló szervezetet jóváhagyták;</a:t>
            </a:r>
          </a:p>
          <a:p>
            <a:pPr algn="just"/>
            <a:r>
              <a:rPr lang="hu-HU" sz="2400" dirty="0">
                <a:solidFill>
                  <a:schemeClr val="tx2"/>
                </a:solidFill>
              </a:rPr>
              <a:t>d)	A vizsgáló szervezet 6.2, ill. 6.8 fejezet szerinti azonosító jelét vagy bélyegzőjét, és a vizsgáló szervezet által engedélyezett minden üzemi vizsgálóhely jelét.</a:t>
            </a:r>
          </a:p>
          <a:p>
            <a:pPr algn="just"/>
            <a:r>
              <a:rPr lang="hu-HU" sz="2400" b="1" dirty="0">
                <a:solidFill>
                  <a:srgbClr val="FF0000"/>
                </a:solidFill>
              </a:rPr>
              <a:t>A jegyzékről tájékoztatást kell adni az OTIF honlapján.</a:t>
            </a:r>
          </a:p>
        </p:txBody>
      </p:sp>
    </p:spTree>
    <p:extLst>
      <p:ext uri="{BB962C8B-B14F-4D97-AF65-F5344CB8AC3E}">
        <p14:creationId xmlns:p14="http://schemas.microsoft.com/office/powerpoint/2010/main" val="9413645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 descr="A képen szöveg látható&#10;&#10;Automatikusan generált leírás">
            <a:extLst>
              <a:ext uri="{FF2B5EF4-FFF2-40B4-BE49-F238E27FC236}">
                <a16:creationId xmlns:a16="http://schemas.microsoft.com/office/drawing/2014/main" id="{55A1291B-A59F-6DCF-D7E8-1B64F16D7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37" b="21331"/>
          <a:stretch/>
        </p:blipFill>
        <p:spPr>
          <a:xfrm>
            <a:off x="4508320" y="247811"/>
            <a:ext cx="5799843" cy="3181189"/>
          </a:xfrm>
          <a:prstGeom prst="rect">
            <a:avLst/>
          </a:prstGeom>
        </p:spPr>
      </p:pic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36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7668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 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4ABA464-B8A0-EF06-87B3-6DCF0F40A7D9}"/>
              </a:ext>
            </a:extLst>
          </p:cNvPr>
          <p:cNvSpPr txBox="1"/>
          <p:nvPr/>
        </p:nvSpPr>
        <p:spPr>
          <a:xfrm>
            <a:off x="926517" y="1035536"/>
            <a:ext cx="5169483" cy="5242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6.8.2.2.2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Azokon a tartányokon, amelyekre a 3.2 fejezet „A” táblázat 12 oszlopában feltüntetett tartánykód (lásd a 4.3.4.1.1 pontot) harmadik részében „A” betű szerepel, az alsó töltő-, ill. ürítőnyílást legalább két, egymás mögött elhelyezett, egymástól független zárószerkezettel kell ellátni, amely a következőkből áll: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…………………………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A zárószerkezetek állásának és/vagy zárási irányának világosan láthatónak kell lennie. </a:t>
            </a:r>
            <a:r>
              <a:rPr lang="hu-HU" sz="1800" baseline="30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9)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sz="1800" baseline="300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9)</a:t>
            </a: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A cseppmentesen oldható csatlakozók működésmódja önzáró. Ennélfogva a nyitott/zárt állást jelző nem szükséges. Ez a típusú csatlakozó csak második vagy harmadik zárószerkezetként használható.</a:t>
            </a:r>
          </a:p>
        </p:txBody>
      </p:sp>
      <p:pic>
        <p:nvPicPr>
          <p:cNvPr id="1028" name="Picture 4" descr="TODO-Matic® Dry Break Header Image 2">
            <a:extLst>
              <a:ext uri="{FF2B5EF4-FFF2-40B4-BE49-F238E27FC236}">
                <a16:creationId xmlns:a16="http://schemas.microsoft.com/office/drawing/2014/main" id="{B8959E9F-561F-548C-7A28-15F9D98B8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634" y="2700646"/>
            <a:ext cx="4041738" cy="342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E79F5574-4DBC-4C99-9302-5D4E6F8B3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833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37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02EC079-0CA3-80DE-BFCC-B49A62037F51}"/>
              </a:ext>
            </a:extLst>
          </p:cNvPr>
          <p:cNvSpPr txBox="1"/>
          <p:nvPr/>
        </p:nvSpPr>
        <p:spPr>
          <a:xfrm>
            <a:off x="819363" y="1003290"/>
            <a:ext cx="893372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solidFill>
                  <a:schemeClr val="tx2"/>
                </a:solidFill>
              </a:rPr>
              <a:t>Gyúlékony cseppfolyósított gázok mobil tartányainál </a:t>
            </a:r>
          </a:p>
          <a:p>
            <a:r>
              <a:rPr lang="hu-HU" sz="3200" dirty="0">
                <a:solidFill>
                  <a:schemeClr val="tx2"/>
                </a:solidFill>
              </a:rPr>
              <a:t>nem opció a biztonsági szelep</a:t>
            </a:r>
          </a:p>
        </p:txBody>
      </p:sp>
      <p:pic>
        <p:nvPicPr>
          <p:cNvPr id="14" name="Kép 13">
            <a:extLst>
              <a:ext uri="{FF2B5EF4-FFF2-40B4-BE49-F238E27FC236}">
                <a16:creationId xmlns:a16="http://schemas.microsoft.com/office/drawing/2014/main" id="{B964E098-6320-5230-7841-7509198A2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17" y="4347184"/>
            <a:ext cx="2526189" cy="1681064"/>
          </a:xfrm>
          <a:prstGeom prst="rect">
            <a:avLst/>
          </a:prstGeom>
        </p:spPr>
      </p:pic>
      <p:pic>
        <p:nvPicPr>
          <p:cNvPr id="15" name="Kép 14" descr="A képen személy, zene látható&#10;&#10;Automatikusan generált leírás">
            <a:extLst>
              <a:ext uri="{FF2B5EF4-FFF2-40B4-BE49-F238E27FC236}">
                <a16:creationId xmlns:a16="http://schemas.microsoft.com/office/drawing/2014/main" id="{F3D9C921-9B18-4C93-45B1-EA6C46FB09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484" y="4038600"/>
            <a:ext cx="3116826" cy="2136594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46F4A923-ADFD-02EB-5507-AB833F3A02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136" y="2191079"/>
            <a:ext cx="8747004" cy="1946192"/>
          </a:xfrm>
          <a:prstGeom prst="rect">
            <a:avLst/>
          </a:prstGeom>
        </p:spPr>
      </p:pic>
      <p:pic>
        <p:nvPicPr>
          <p:cNvPr id="10" name="Picture 2" descr="Kik vagyunk - Hungrail">
            <a:extLst>
              <a:ext uri="{FF2B5EF4-FFF2-40B4-BE49-F238E27FC236}">
                <a16:creationId xmlns:a16="http://schemas.microsoft.com/office/drawing/2014/main" id="{F180DE85-7F8F-A9AD-3290-936FCC8F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66927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38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8D64C30-D747-47BB-72A9-AD5850846B85}"/>
              </a:ext>
            </a:extLst>
          </p:cNvPr>
          <p:cNvSpPr txBox="1"/>
          <p:nvPr/>
        </p:nvSpPr>
        <p:spPr>
          <a:xfrm>
            <a:off x="975122" y="1267980"/>
            <a:ext cx="904514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400" b="1" dirty="0">
                <a:solidFill>
                  <a:schemeClr val="tx2"/>
                </a:solidFill>
              </a:rPr>
              <a:t>1.6.3.57</a:t>
            </a:r>
            <a:r>
              <a:rPr lang="hu-HU" sz="2400" dirty="0">
                <a:solidFill>
                  <a:schemeClr val="tx2"/>
                </a:solidFill>
              </a:rPr>
              <a:t>	</a:t>
            </a:r>
          </a:p>
          <a:p>
            <a:pPr algn="just"/>
            <a:r>
              <a:rPr lang="hu-HU" sz="2400" dirty="0">
                <a:solidFill>
                  <a:schemeClr val="tx2"/>
                </a:solidFill>
              </a:rPr>
              <a:t>Azok a </a:t>
            </a:r>
            <a:r>
              <a:rPr lang="hu-HU" sz="2400" b="1" dirty="0">
                <a:solidFill>
                  <a:srgbClr val="FF0000"/>
                </a:solidFill>
              </a:rPr>
              <a:t>2024. január 1-je előtt</a:t>
            </a:r>
            <a:r>
              <a:rPr lang="hu-HU" sz="2400" dirty="0">
                <a:solidFill>
                  <a:schemeClr val="tx2"/>
                </a:solidFill>
              </a:rPr>
              <a:t>, a 2022. december 31-ig érvényes előírások szerint </a:t>
            </a:r>
            <a:r>
              <a:rPr lang="hu-HU" sz="2400" b="1" dirty="0">
                <a:solidFill>
                  <a:schemeClr val="tx2"/>
                </a:solidFill>
              </a:rPr>
              <a:t>gyártott tartálykocsik</a:t>
            </a:r>
            <a:r>
              <a:rPr lang="hu-HU" sz="2400" dirty="0">
                <a:solidFill>
                  <a:schemeClr val="tx2"/>
                </a:solidFill>
              </a:rPr>
              <a:t>, amelyek nem felelnek meg a </a:t>
            </a:r>
            <a:r>
              <a:rPr lang="hu-HU" sz="2400" b="1" dirty="0">
                <a:solidFill>
                  <a:schemeClr val="tx2"/>
                </a:solidFill>
              </a:rPr>
              <a:t>biztonsági szelepek </a:t>
            </a:r>
            <a:r>
              <a:rPr lang="hu-HU" sz="2400" dirty="0">
                <a:solidFill>
                  <a:schemeClr val="tx2"/>
                </a:solidFill>
              </a:rPr>
              <a:t>felszerelésére vonatkozóan a 6.8.3.2.9 pont 2023. január 1-től érvényes előírásainak, továbbra is használhatók.</a:t>
            </a: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AF8A04C0-E772-B668-D849-75131A880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Kép 10">
            <a:extLst>
              <a:ext uri="{FF2B5EF4-FFF2-40B4-BE49-F238E27FC236}">
                <a16:creationId xmlns:a16="http://schemas.microsoft.com/office/drawing/2014/main" id="{6FBCA249-253A-BC3F-2A7E-31C6DB76C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802" y="3287391"/>
            <a:ext cx="5430301" cy="29527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17602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39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E0EA44A6-B852-AEE6-94A3-785CD07488D4}"/>
              </a:ext>
            </a:extLst>
          </p:cNvPr>
          <p:cNvSpPr txBox="1"/>
          <p:nvPr/>
        </p:nvSpPr>
        <p:spPr>
          <a:xfrm>
            <a:off x="983315" y="957412"/>
            <a:ext cx="8122585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b="1" dirty="0">
                <a:solidFill>
                  <a:schemeClr val="tx2"/>
                </a:solidFill>
                <a:latin typeface="Arial" panose="020B0604020202020204" pitchFamily="34" charset="0"/>
              </a:rPr>
              <a:t>6.8.3.2..9.1</a:t>
            </a: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</a:p>
          <a:p>
            <a:pPr algn="just"/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biztonsági szelepeknek önműködően kell nyílniuk (lefújniuk) a tartány próbanyomásának 0,9…1,0-szeresénél. Ezeket </a:t>
            </a:r>
            <a:r>
              <a:rPr lang="hu-HU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úgy kell kialakítani, hogy ellenálljanak a dinamikus igénybevételeknek</a:t>
            </a:r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beleértve a folyadék hullámzását is. Súlyterhelésű (ellensúlyos) szelepek alkalmazása tilos.</a:t>
            </a:r>
            <a:endParaRPr lang="hu-HU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biztonsági szelepek szükséges teljesítményét a 6.7.3.8.1 pontban található képlettel kell meghatározni, és a biztonsági szelepeknek legalább a 6.7.3.9 pont követelményeinek kell megfelelniük.</a:t>
            </a:r>
            <a:endParaRPr lang="hu-HU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GB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hu-HU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hu-HU" dirty="0">
              <a:solidFill>
                <a:schemeClr val="tx2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biztonsági szelepeket úgy kell kialakítani vagy védelemmel ellátni, hogy </a:t>
            </a:r>
            <a:r>
              <a:rPr lang="hu-HU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megakadályozzák a víz vagy egyéb idegen anyag bejutását</a:t>
            </a:r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ami akadályozhatja helyes működésüket. A védelem nem befolyásolhatja hátrányosan a szelep működését. 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F41C0985-9238-9897-09AF-FD14E75631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7914" y="4270984"/>
            <a:ext cx="2526189" cy="1681064"/>
          </a:xfrm>
          <a:prstGeom prst="rect">
            <a:avLst/>
          </a:prstGeom>
        </p:spPr>
      </p:pic>
      <p:pic>
        <p:nvPicPr>
          <p:cNvPr id="12" name="Picture 2" descr="Kik vagyunk - Hungrail">
            <a:extLst>
              <a:ext uri="{FF2B5EF4-FFF2-40B4-BE49-F238E27FC236}">
                <a16:creationId xmlns:a16="http://schemas.microsoft.com/office/drawing/2014/main" id="{1270AF39-01CF-6A6F-EFE4-90FC4278D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691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4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pic>
        <p:nvPicPr>
          <p:cNvPr id="1026" name="Picture 2" descr="RID 2021 – Regulations Concerning the International Carriage of Dangerous  Goods by Rail – Planetis">
            <a:extLst>
              <a:ext uri="{FF2B5EF4-FFF2-40B4-BE49-F238E27FC236}">
                <a16:creationId xmlns:a16="http://schemas.microsoft.com/office/drawing/2014/main" id="{747ECA65-EA57-4B4C-BADA-893BF2BF6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738" y="1151545"/>
            <a:ext cx="2187738" cy="296988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A83C6E84-C630-3FC3-BE94-EFDB96DFFA52}"/>
              </a:ext>
            </a:extLst>
          </p:cNvPr>
          <p:cNvSpPr txBox="1"/>
          <p:nvPr/>
        </p:nvSpPr>
        <p:spPr>
          <a:xfrm>
            <a:off x="2255607" y="1706510"/>
            <a:ext cx="884419" cy="5320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rgbClr val="DE5A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2023</a:t>
            </a:r>
          </a:p>
        </p:txBody>
      </p:sp>
      <p:pic>
        <p:nvPicPr>
          <p:cNvPr id="14" name="Picture 2" descr="Kik vagyunk - Hungrail">
            <a:extLst>
              <a:ext uri="{FF2B5EF4-FFF2-40B4-BE49-F238E27FC236}">
                <a16:creationId xmlns:a16="http://schemas.microsoft.com/office/drawing/2014/main" id="{228F814D-2930-D502-FAE2-0AF85DE58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939" y="224222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4222B06-736E-8C3E-1BCE-4DE38C0085A7}"/>
              </a:ext>
            </a:extLst>
          </p:cNvPr>
          <p:cNvSpPr txBox="1"/>
          <p:nvPr/>
        </p:nvSpPr>
        <p:spPr>
          <a:xfrm>
            <a:off x="3744238" y="1513755"/>
            <a:ext cx="8447762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schemeClr val="tx2"/>
                </a:solidFill>
                <a:latin typeface="Arial Nova" panose="020B0504020202020204" pitchFamily="34" charset="0"/>
              </a:rPr>
              <a:t>Feladatok</a:t>
            </a:r>
          </a:p>
          <a:p>
            <a:endParaRPr lang="hu-HU" sz="2400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UN DG Mintaszabályzattal való harmonizáció biztosítása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Az RID-ADR-ADN közös rendelkezéseinek összehangolása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RID/ADR tartányok követelményinek meghatározása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Az EU szabványokra való hivatkozások és frissítések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Az EU direktívák integrálása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Szárazföldi szállítás feltételeinek kialakítása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hu-HU" sz="2400" dirty="0">
              <a:solidFill>
                <a:schemeClr val="tx2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021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40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C0B8D7D-9362-527E-4903-5A1C9FC6720A}"/>
              </a:ext>
            </a:extLst>
          </p:cNvPr>
          <p:cNvSpPr txBox="1"/>
          <p:nvPr/>
        </p:nvSpPr>
        <p:spPr>
          <a:xfrm>
            <a:off x="1023656" y="1225969"/>
            <a:ext cx="8496861" cy="3534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00430" indent="-900430" algn="just">
              <a:lnSpc>
                <a:spcPts val="1230"/>
              </a:lnSpc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6.8.3.2.9.2 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Ha a tartányon, amelyet </a:t>
            </a:r>
            <a:r>
              <a:rPr lang="hu-HU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légmentesen kell zárni, biztonsági szelep van, a szelep elé hasadótárcsát kell szerelni </a:t>
            </a:r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és a következő feltételeket kell betartani: </a:t>
            </a:r>
          </a:p>
          <a:p>
            <a:pPr marL="342900" indent="-342900" algn="just">
              <a:spcBef>
                <a:spcPts val="800"/>
              </a:spcBef>
              <a:spcAft>
                <a:spcPts val="600"/>
              </a:spcAft>
              <a:buAutoNum type="alphaLcParenR"/>
              <a:tabLst>
                <a:tab pos="3060700" algn="l"/>
              </a:tabLst>
            </a:pPr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legkisebb nyitónyomásnak 20 °C-</a:t>
            </a:r>
            <a:r>
              <a:rPr lang="hu-HU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 tűréseket beleértve, legalább a próbanyomás 1,0-szeresének kell lennie;</a:t>
            </a:r>
          </a:p>
          <a:p>
            <a:pPr marL="342900" indent="-342900" algn="just">
              <a:spcBef>
                <a:spcPts val="800"/>
              </a:spcBef>
              <a:spcAft>
                <a:spcPts val="600"/>
              </a:spcAft>
              <a:buAutoNum type="alphaLcParenR"/>
              <a:tabLst>
                <a:tab pos="3060700" algn="l"/>
              </a:tabLst>
            </a:pPr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legnagyobb nyitónyomás 20 °C-</a:t>
            </a:r>
            <a:r>
              <a:rPr lang="hu-HU" dirty="0" err="1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on</a:t>
            </a:r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a tűréseket beleértve, egyenlő próbanyomás 1,1-szeresével; és </a:t>
            </a:r>
          </a:p>
          <a:p>
            <a:pPr marL="342900" indent="-342900" algn="just">
              <a:spcBef>
                <a:spcPts val="800"/>
              </a:spcBef>
              <a:spcAft>
                <a:spcPts val="600"/>
              </a:spcAft>
              <a:buAutoNum type="alphaLcParenR"/>
              <a:tabLst>
                <a:tab pos="3060700" algn="l"/>
              </a:tabLst>
            </a:pP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</a:t>
            </a:r>
            <a:r>
              <a:rPr lang="hu-HU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hasadótótárcsa nem csökkentheti a biztonsági szelep szükséges lefúvási teljesítményét vagy megfelelő működését.</a:t>
            </a:r>
          </a:p>
          <a:p>
            <a:r>
              <a:rPr lang="en-GB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hu-HU" dirty="0">
              <a:solidFill>
                <a:schemeClr val="tx2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579C831-CFC3-65C1-0375-326CDF17A85E}"/>
              </a:ext>
            </a:extLst>
          </p:cNvPr>
          <p:cNvSpPr txBox="1"/>
          <p:nvPr/>
        </p:nvSpPr>
        <p:spPr>
          <a:xfrm>
            <a:off x="1023656" y="4631855"/>
            <a:ext cx="84474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hasadótárcsa és a biztonsági szelep közti térbe nyomásmérőt vagy más, alkalmas jelzőeszközt kell csatlakoztatni, ami lehetővé teszi, hogy észleljék a hasadótárcsa repedését, kilyukadását vagy szivárgását. 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E4CBF91E-3BB2-C685-2B9E-32027F8C7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517" y="4441586"/>
            <a:ext cx="2526189" cy="1681064"/>
          </a:xfrm>
          <a:prstGeom prst="rect">
            <a:avLst/>
          </a:prstGeom>
        </p:spPr>
      </p:pic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F6FD9C8E-5C3E-2A96-147B-273E8D6348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3790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41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ABDCF4C-F886-6381-1BC8-C2B0CA54EFE5}"/>
              </a:ext>
            </a:extLst>
          </p:cNvPr>
          <p:cNvSpPr txBox="1"/>
          <p:nvPr/>
        </p:nvSpPr>
        <p:spPr>
          <a:xfrm>
            <a:off x="956884" y="805011"/>
            <a:ext cx="8621791" cy="57195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6.8.3.2.9.3</a:t>
            </a: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 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A </a:t>
            </a:r>
            <a:r>
              <a:rPr lang="hu-HU" sz="16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biztonsági szelepeket közvetlenül a tartányköpenyhez </a:t>
            </a:r>
            <a:r>
              <a:rPr lang="hu-HU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vagy közvetlenül a hasadótárcsa kimenetéhez kell csatlakoztatni.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6.8.3.2.9.4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Minden biztonsági szelep bemenetet a </a:t>
            </a:r>
            <a:r>
              <a:rPr lang="hu-HU" sz="16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tartányköpeny tetején úgy kell elhelyezni, hogy a tartány keresztirányú középvonalához a lehető legközelebb legyen</a:t>
            </a:r>
            <a:r>
              <a:rPr lang="hu-HU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.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Az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összes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biztonsági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szelep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bemeneti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nyílása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, a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megengedett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legnagyobb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töltési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feltételek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mellett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, a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tartány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gözteréhez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kell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hogy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csatlakozzon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,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és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a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szerelvényt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úgy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kell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elhelyezni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,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hogy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a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kiáramló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gáz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akadálytalanul</a:t>
            </a:r>
            <a:r>
              <a:rPr lang="en-GB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 </a:t>
            </a:r>
            <a:r>
              <a:rPr lang="en-GB" sz="1600" dirty="0" err="1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távozhasson</a:t>
            </a:r>
            <a:r>
              <a:rPr lang="hu-HU" sz="1600" dirty="0">
                <a:solidFill>
                  <a:schemeClr val="tx2"/>
                </a:solidFill>
                <a:latin typeface="Arial" panose="020B0604020202020204" pitchFamily="34" charset="0"/>
                <a:cs typeface="Courier New" panose="02070309020205020404" pitchFamily="49" charset="0"/>
              </a:rPr>
              <a:t>.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Gyúlékony, cseppfolyósított gázok esetében a kiszabaduló gőzt a tartánytól el kell terelni oly módon, hogy az ne csapódhasson a tartánynak. A gőz áramlását elterelő védőszerkezetek engedélyezettek, ha nem csökkentik a biztonsági szelep szükséges teljesítményét.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6.8.3.2.9.5</a:t>
            </a:r>
          </a:p>
          <a:p>
            <a:pPr algn="just">
              <a:spcBef>
                <a:spcPts val="800"/>
              </a:spcBef>
              <a:spcAft>
                <a:spcPts val="600"/>
              </a:spcAft>
              <a:tabLst>
                <a:tab pos="3060700" algn="l"/>
              </a:tabLst>
            </a:pPr>
            <a:r>
              <a:rPr lang="hu-HU" sz="16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Intézkedéseket kell tenni annak érdekében, hogy megvédjék a biztonsági szelepet attól, hogy a tartány felborulása vagy a felette lévő akadályoknak való ütközés következtében megsérüljön. Ha lehetséges, </a:t>
            </a:r>
            <a:r>
              <a:rPr lang="hu-HU" sz="16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Courier New" panose="02070309020205020404" pitchFamily="49" charset="0"/>
              </a:rPr>
              <a:t>a biztonsági szelepek nem emelkedhetnek ki a burkolat körvonalán kívülre.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44D7079-D00E-0F6F-375C-9C006F3DDF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5811" y="4598644"/>
            <a:ext cx="2526189" cy="1681064"/>
          </a:xfrm>
          <a:prstGeom prst="rect">
            <a:avLst/>
          </a:prstGeom>
        </p:spPr>
      </p:pic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D053313E-03BD-1C70-5664-08D796763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9800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42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0F76DECC-10E8-0955-4CBD-19E8B921D0DE}"/>
              </a:ext>
            </a:extLst>
          </p:cNvPr>
          <p:cNvSpPr txBox="1"/>
          <p:nvPr/>
        </p:nvSpPr>
        <p:spPr>
          <a:xfrm>
            <a:off x="926517" y="1267980"/>
            <a:ext cx="9258151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800" b="1" dirty="0">
                <a:solidFill>
                  <a:schemeClr val="tx2"/>
                </a:solidFill>
              </a:rPr>
              <a:t>A  tartálykocsikra nem kötelező a RID 2023 szerint:</a:t>
            </a:r>
          </a:p>
          <a:p>
            <a:pPr algn="just"/>
            <a:endParaRPr lang="hu-HU" dirty="0">
              <a:solidFill>
                <a:schemeClr val="tx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a biztonsági szelepek használata a tartálykocsikon nagyobb kockázatot jelenthet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a tolatás során fellépő nagyobb gyorsulások következtében a biztonsági szelepek akaratlanul működésbe léphetnek, és a kiáramló gyúlékony gáz a szikrák (felső vezeték) hatására meggyulladhat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Az UIP szerint is  további egyeztetésre van szükség a témában</a:t>
            </a: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5B7BBAC4-B795-0244-C5A0-CF6B8390C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1361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43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41B70F0-1C1B-8852-EE9E-FB3C8ACE4145}"/>
              </a:ext>
            </a:extLst>
          </p:cNvPr>
          <p:cNvSpPr txBox="1"/>
          <p:nvPr/>
        </p:nvSpPr>
        <p:spPr>
          <a:xfrm>
            <a:off x="926517" y="794382"/>
            <a:ext cx="8568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600" dirty="0">
                <a:solidFill>
                  <a:schemeClr val="tx2"/>
                </a:solidFill>
              </a:rPr>
              <a:t>A Biztonsági szelepek jelölése – új feltételek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1EEBD638-93A9-1317-7B49-60FD9E2F9368}"/>
              </a:ext>
            </a:extLst>
          </p:cNvPr>
          <p:cNvSpPr txBox="1"/>
          <p:nvPr/>
        </p:nvSpPr>
        <p:spPr>
          <a:xfrm>
            <a:off x="943408" y="1399589"/>
            <a:ext cx="89625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b="1" dirty="0">
                <a:solidFill>
                  <a:schemeClr val="tx2"/>
                </a:solidFill>
              </a:rPr>
              <a:t>6.8.3.2.9.6 Biztonsági szelep jelölés</a:t>
            </a:r>
          </a:p>
          <a:p>
            <a:r>
              <a:rPr lang="hu-HU" dirty="0">
                <a:solidFill>
                  <a:schemeClr val="tx2"/>
                </a:solidFill>
              </a:rPr>
              <a:t>6.8.3.2.9.6.1</a:t>
            </a:r>
          </a:p>
          <a:p>
            <a:r>
              <a:rPr lang="hu-HU" dirty="0">
                <a:solidFill>
                  <a:schemeClr val="tx2"/>
                </a:solidFill>
              </a:rPr>
              <a:t>A 6.8.3.2.9.1-6.8.3.2.9.5. pontok szerinti biztonsági szelepekkel felszerelt tartányokon fel kell tüntetni a 6.8.3.2.9.6.3-6.8.3.2.9.6.6. pontokban meghatározott jelölést.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093BF406-B492-ADB1-2A08-889123448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21" y="2599918"/>
            <a:ext cx="3887181" cy="3363124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5F617BC6-D227-8365-DC49-D06E45637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6184" y="3622440"/>
            <a:ext cx="2682487" cy="2340602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B81798CE-A2AB-EA71-D1A9-79EDD244C09C}"/>
              </a:ext>
            </a:extLst>
          </p:cNvPr>
          <p:cNvSpPr txBox="1"/>
          <p:nvPr/>
        </p:nvSpPr>
        <p:spPr>
          <a:xfrm>
            <a:off x="6568888" y="2823882"/>
            <a:ext cx="2300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</a:rPr>
              <a:t>Tankkonténer &lt; 3000 L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FC2F2752-7B86-D41A-67F9-8D6B4903CA1A}"/>
              </a:ext>
            </a:extLst>
          </p:cNvPr>
          <p:cNvSpPr txBox="1"/>
          <p:nvPr/>
        </p:nvSpPr>
        <p:spPr>
          <a:xfrm>
            <a:off x="2222845" y="5883333"/>
            <a:ext cx="1759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tx2"/>
                </a:solidFill>
              </a:rPr>
              <a:t>(SV-</a:t>
            </a:r>
            <a:r>
              <a:rPr lang="hu-HU" dirty="0" err="1">
                <a:solidFill>
                  <a:schemeClr val="tx2"/>
                </a:solidFill>
              </a:rPr>
              <a:t>Safety</a:t>
            </a:r>
            <a:r>
              <a:rPr lang="hu-HU" dirty="0">
                <a:solidFill>
                  <a:schemeClr val="tx2"/>
                </a:solidFill>
              </a:rPr>
              <a:t> </a:t>
            </a:r>
            <a:r>
              <a:rPr lang="hu-HU" dirty="0" err="1">
                <a:solidFill>
                  <a:schemeClr val="tx2"/>
                </a:solidFill>
              </a:rPr>
              <a:t>Valve</a:t>
            </a:r>
            <a:r>
              <a:rPr lang="hu-HU" dirty="0">
                <a:solidFill>
                  <a:schemeClr val="tx2"/>
                </a:solidFill>
              </a:rPr>
              <a:t>)</a:t>
            </a:r>
          </a:p>
        </p:txBody>
      </p:sp>
      <p:pic>
        <p:nvPicPr>
          <p:cNvPr id="15" name="Picture 2" descr="Kik vagyunk - Hungrail">
            <a:extLst>
              <a:ext uri="{FF2B5EF4-FFF2-40B4-BE49-F238E27FC236}">
                <a16:creationId xmlns:a16="http://schemas.microsoft.com/office/drawing/2014/main" id="{0D64CCE6-0842-DB09-86E3-5E864E23DD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5618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44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C0AF1CA0-8A4A-7187-F67D-5F920A1E78D5}"/>
              </a:ext>
            </a:extLst>
          </p:cNvPr>
          <p:cNvSpPr txBox="1"/>
          <p:nvPr/>
        </p:nvSpPr>
        <p:spPr>
          <a:xfrm>
            <a:off x="981254" y="874885"/>
            <a:ext cx="9039014" cy="5748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6.8.3.2.9.6.2</a:t>
            </a:r>
          </a:p>
          <a:p>
            <a:pPr algn="just"/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6.8.3.2.2.9.1-6.8.3.2.2.9.5 pontok alapján biztonsági szelepekkel nem felszerelt tartányokon nem tüntethető fel a 6.8.3.2.9.6.3-6.8.3.2.9.6.6. pontokban meghatározott jelölés.</a:t>
            </a:r>
          </a:p>
          <a:p>
            <a:pPr algn="just"/>
            <a:endParaRPr lang="hu-H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6.8.3.2.9.6.3</a:t>
            </a:r>
          </a:p>
          <a:p>
            <a:pPr algn="just"/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jelölés fehér négyzet alakú, legalább 250 mm × 250 mm nagyságú.</a:t>
            </a:r>
          </a:p>
          <a:p>
            <a:pPr algn="just"/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belső fekete színű vonal a jelölés szélével párhuzamos, távolsága a jelölés szélétől hozzávetőleg 12,5 mm.</a:t>
            </a:r>
          </a:p>
          <a:p>
            <a:pPr algn="just"/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 „SV” feliratnak legalább 120 mm magas és legalább 12 mm vonalvastagságú fekete betűkből kell állniuk. </a:t>
            </a:r>
          </a:p>
          <a:p>
            <a:pPr algn="just"/>
            <a:endParaRPr lang="hu-H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6.8.3.2.9.6.4</a:t>
            </a:r>
          </a:p>
          <a:p>
            <a:pPr algn="just">
              <a:lnSpc>
                <a:spcPct val="107000"/>
              </a:lnSpc>
            </a:pP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legfeljebb 3000 liter befogadóképességű tankkonténeren</a:t>
            </a:r>
            <a:r>
              <a:rPr lang="hu-HU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jelölés mérete 120 mm x 120 mm-ig csökkenthető. </a:t>
            </a:r>
          </a:p>
          <a:p>
            <a:pPr algn="just">
              <a:lnSpc>
                <a:spcPct val="107000"/>
              </a:lnSpc>
            </a:pP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belső fekete színű vonal a jelölés szélével párhuzamos, távolsága a jelölés szélétől hozzávetőleg 6 mm. </a:t>
            </a:r>
          </a:p>
          <a:p>
            <a:pPr algn="just">
              <a:lnSpc>
                <a:spcPct val="107000"/>
              </a:lnSpc>
            </a:pP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 „SV” feliratnak legalább 60 mm magas és legalább 6 mm vonalvastagságú fekete betűkből kell állniuk. </a:t>
            </a:r>
          </a:p>
          <a:p>
            <a:pPr algn="just"/>
            <a:endParaRPr lang="hu-H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80D66B56-3ACD-9F27-B7E9-3184A5EA2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18276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45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7777F54-AB4D-A539-B893-4D9456A6CBB2}"/>
              </a:ext>
            </a:extLst>
          </p:cNvPr>
          <p:cNvSpPr txBox="1"/>
          <p:nvPr/>
        </p:nvSpPr>
        <p:spPr>
          <a:xfrm>
            <a:off x="926517" y="1028343"/>
            <a:ext cx="888398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tx2"/>
                </a:solidFill>
              </a:rPr>
              <a:t>6.8.3.2.9.6.5</a:t>
            </a:r>
          </a:p>
          <a:p>
            <a:pPr algn="just"/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jelölést az időjárás viszontagságainak ellenálló és a jelölés tartósságát biztosító anyagból kell készíteni.</a:t>
            </a:r>
            <a:endParaRPr lang="hu-HU" sz="1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jelölés 15 percig tartó égés esetén sem válhat le a tartójáról.</a:t>
            </a:r>
          </a:p>
          <a:p>
            <a:pPr algn="just"/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jelölésnek rögzítve kell maradnia, bármilyen helyzetben van is a tartány.</a:t>
            </a:r>
          </a:p>
          <a:p>
            <a:pPr algn="just"/>
            <a:endParaRPr lang="hu-HU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6.8.3.2.9.6.6</a:t>
            </a:r>
          </a:p>
          <a:p>
            <a:pPr algn="just"/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„SV” feliratnak kitörölhetetlennek kell lennie, és 15 percig tartó égés után is olvashatóknak kell maradnia.</a:t>
            </a:r>
          </a:p>
          <a:p>
            <a:pPr algn="just"/>
            <a:endParaRPr lang="hu-HU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6.8.3.2.9.6.7</a:t>
            </a:r>
          </a:p>
          <a:p>
            <a:pPr algn="just"/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jelölést a tartálykocsi mindkét oldalára kell elhelyezni. </a:t>
            </a:r>
          </a:p>
          <a:p>
            <a:pPr algn="just"/>
            <a:endParaRPr lang="hu-HU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/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 jelölést a </a:t>
            </a: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tankkonténerek </a:t>
            </a: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mindkét oldalára és mindkét végére kell elhelyezni.</a:t>
            </a:r>
          </a:p>
          <a:p>
            <a:pPr algn="just"/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 legfeljebb 3000 liter befogadóképességű tankkonténerek esetén a jelölést vagy a tankkonténer mindkét oldalára vagy mindként végére kell elhelyezni.</a:t>
            </a:r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13B44202-203B-490E-9165-8A38FCC9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26810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46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850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 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F4FB543-4041-7AFA-1F0D-2E5037B4B988}"/>
              </a:ext>
            </a:extLst>
          </p:cNvPr>
          <p:cNvSpPr txBox="1"/>
          <p:nvPr/>
        </p:nvSpPr>
        <p:spPr>
          <a:xfrm>
            <a:off x="1011211" y="1363528"/>
            <a:ext cx="9173457" cy="3741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1.6.3.60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Azokat a tartálykocsikat, amelyeket a 2023. január 1-től érvényes, a 6.8.3.2.9 pont követelményeinek megfelelő biztonsági szeleppel szereltek fel, a </a:t>
            </a:r>
            <a:r>
              <a:rPr lang="hu-HU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2023.december 31-ét követő esedékes közbenső vagy időszakos vizsgálatukig </a:t>
            </a: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nem kell a 6.8.3.2.9.6 pontban előírt jelöléssel ellátni.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hu-HU" b="1" dirty="0">
              <a:solidFill>
                <a:schemeClr val="tx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1.6.4.64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Azokat a tankkonténereket, amelyeket a 2023. január 1-től érvényes, a 6.8.3.2.9 pont követelményeinek megfelelő biztonsági szeleppel szereltek fel, a </a:t>
            </a:r>
            <a:r>
              <a:rPr lang="hu-HU" sz="1800" b="1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2023.december 31-ét </a:t>
            </a:r>
            <a:r>
              <a:rPr lang="hu-HU" sz="1800" dirty="0">
                <a:solidFill>
                  <a:schemeClr val="tx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követő esedékes közbenső vagy időszakos vizsgálatukig nem kell a 6.8.3.2.9.6 pontban előírt jelöléssel ellátni.</a:t>
            </a: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95FCE970-1738-D723-5E8D-5FD4F3F22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3754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Kép 27">
            <a:extLst>
              <a:ext uri="{FF2B5EF4-FFF2-40B4-BE49-F238E27FC236}">
                <a16:creationId xmlns:a16="http://schemas.microsoft.com/office/drawing/2014/main" id="{9A404E43-F1F1-9ED1-1DF7-D4D969D21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790" y="4538091"/>
            <a:ext cx="5248313" cy="1543061"/>
          </a:xfrm>
          <a:prstGeom prst="rect">
            <a:avLst/>
          </a:prstGeom>
        </p:spPr>
      </p:pic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47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6415E813-473A-4E02-96B0-4527C8000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729" y="1432088"/>
            <a:ext cx="8748774" cy="2948122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8388017C-0EFE-3670-FF26-2378FF424103}"/>
              </a:ext>
            </a:extLst>
          </p:cNvPr>
          <p:cNvSpPr txBox="1"/>
          <p:nvPr/>
        </p:nvSpPr>
        <p:spPr>
          <a:xfrm>
            <a:off x="926517" y="970423"/>
            <a:ext cx="101779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tx2"/>
                </a:solidFill>
              </a:rPr>
              <a:t>A tartányok közbenső vizsgálatára vonatkozó előírások pontosítása: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699C6D31-AF02-6CBC-5FE8-9D1D4033F30C}"/>
              </a:ext>
            </a:extLst>
          </p:cNvPr>
          <p:cNvSpPr txBox="1"/>
          <p:nvPr/>
        </p:nvSpPr>
        <p:spPr>
          <a:xfrm>
            <a:off x="740778" y="5353618"/>
            <a:ext cx="65171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>
                <a:solidFill>
                  <a:schemeClr val="tx2"/>
                </a:solidFill>
              </a:rPr>
              <a:t>Legalább jelentése:</a:t>
            </a:r>
          </a:p>
          <a:p>
            <a:r>
              <a:rPr lang="hu-HU" sz="1200" dirty="0">
                <a:solidFill>
                  <a:schemeClr val="tx2"/>
                </a:solidFill>
              </a:rPr>
              <a:t>a szóban forgó számnál, mennyiségnél, mértéknél semmivel sem kevesebbről, inkább többről van szó.</a:t>
            </a:r>
          </a:p>
          <a:p>
            <a:r>
              <a:rPr lang="hu-HU" sz="1200" dirty="0">
                <a:solidFill>
                  <a:schemeClr val="tx2"/>
                </a:solidFill>
              </a:rPr>
              <a:t>Legfeljebb-legkésőbb jelentése:</a:t>
            </a:r>
          </a:p>
          <a:p>
            <a:r>
              <a:rPr lang="hu-HU" sz="1200" dirty="0">
                <a:solidFill>
                  <a:schemeClr val="tx2"/>
                </a:solidFill>
              </a:rPr>
              <a:t>a szóban forgó számnál, mennyiségnél, mértéknél semmivel sem többről, inkább kevesebbről van szó.</a:t>
            </a: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E8C7CFE5-A1CC-2878-3756-41677AC61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2422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48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C208B796-FD3F-479F-6B9F-50E66D746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650" y="1713679"/>
            <a:ext cx="9168213" cy="1673364"/>
          </a:xfrm>
          <a:prstGeom prst="rect">
            <a:avLst/>
          </a:prstGeom>
        </p:spPr>
      </p:pic>
      <p:sp>
        <p:nvSpPr>
          <p:cNvPr id="13" name="Szövegdoboz 12">
            <a:extLst>
              <a:ext uri="{FF2B5EF4-FFF2-40B4-BE49-F238E27FC236}">
                <a16:creationId xmlns:a16="http://schemas.microsoft.com/office/drawing/2014/main" id="{4F8F2F86-85A1-C2DE-A896-B69C12F6AF74}"/>
              </a:ext>
            </a:extLst>
          </p:cNvPr>
          <p:cNvSpPr txBox="1"/>
          <p:nvPr/>
        </p:nvSpPr>
        <p:spPr>
          <a:xfrm>
            <a:off x="1008160" y="4208003"/>
            <a:ext cx="112810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tx2"/>
                </a:solidFill>
              </a:rPr>
              <a:t>Változás: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Eddig az üzembe helyezéstől számított az idő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Nem kell az üzembe helyezést követő 6 év múlva elvégezni az első közbenső vizsgálatot</a:t>
            </a: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B42B3F63-AC43-9C21-E24C-C09367AAA2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080AE69-1360-2ED2-0A72-69DC59BA7902}"/>
              </a:ext>
            </a:extLst>
          </p:cNvPr>
          <p:cNvSpPr txBox="1"/>
          <p:nvPr/>
        </p:nvSpPr>
        <p:spPr>
          <a:xfrm>
            <a:off x="926517" y="970423"/>
            <a:ext cx="8871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tx2"/>
                </a:solidFill>
              </a:rPr>
              <a:t>A tartányok mélyhűtött </a:t>
            </a:r>
            <a:r>
              <a:rPr lang="hu-HU" sz="2800" dirty="0" err="1">
                <a:solidFill>
                  <a:schemeClr val="tx2"/>
                </a:solidFill>
              </a:rPr>
              <a:t>cseppfolyosított</a:t>
            </a:r>
            <a:r>
              <a:rPr lang="hu-HU" sz="2800" dirty="0">
                <a:solidFill>
                  <a:schemeClr val="tx2"/>
                </a:solidFill>
              </a:rPr>
              <a:t> gázok szállításához:</a:t>
            </a:r>
          </a:p>
        </p:txBody>
      </p:sp>
    </p:spTree>
    <p:extLst>
      <p:ext uri="{BB962C8B-B14F-4D97-AF65-F5344CB8AC3E}">
        <p14:creationId xmlns:p14="http://schemas.microsoft.com/office/powerpoint/2010/main" val="322018494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49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pic>
        <p:nvPicPr>
          <p:cNvPr id="31" name="Kép 30">
            <a:extLst>
              <a:ext uri="{FF2B5EF4-FFF2-40B4-BE49-F238E27FC236}">
                <a16:creationId xmlns:a16="http://schemas.microsoft.com/office/drawing/2014/main" id="{0BAA103C-1489-1C41-147E-BBBE3DD12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612" y="1185385"/>
            <a:ext cx="7790183" cy="3936683"/>
          </a:xfrm>
          <a:prstGeom prst="rect">
            <a:avLst/>
          </a:prstGeom>
        </p:spPr>
      </p:pic>
      <p:sp>
        <p:nvSpPr>
          <p:cNvPr id="32" name="Szövegdoboz 31">
            <a:extLst>
              <a:ext uri="{FF2B5EF4-FFF2-40B4-BE49-F238E27FC236}">
                <a16:creationId xmlns:a16="http://schemas.microsoft.com/office/drawing/2014/main" id="{562ED6A1-67E4-DE7D-BED3-DDC675526D7C}"/>
              </a:ext>
            </a:extLst>
          </p:cNvPr>
          <p:cNvSpPr txBox="1"/>
          <p:nvPr/>
        </p:nvSpPr>
        <p:spPr>
          <a:xfrm>
            <a:off x="1098612" y="5341191"/>
            <a:ext cx="6222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tx2"/>
                </a:solidFill>
              </a:rPr>
              <a:t>Változás: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</a:rPr>
              <a:t>Eddig a közbenső vizsgálatra nem vonatkozott 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ED466E1F-3FC5-04C0-CD02-6C2565F5B9C5}"/>
              </a:ext>
            </a:extLst>
          </p:cNvPr>
          <p:cNvSpPr txBox="1"/>
          <p:nvPr/>
        </p:nvSpPr>
        <p:spPr>
          <a:xfrm>
            <a:off x="952607" y="787247"/>
            <a:ext cx="8285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tx2"/>
                </a:solidFill>
              </a:rPr>
              <a:t>A tartányok üzemeltetése – közbenső vizsgálat 3 hónap:</a:t>
            </a:r>
          </a:p>
        </p:txBody>
      </p:sp>
      <p:pic>
        <p:nvPicPr>
          <p:cNvPr id="10" name="Picture 2" descr="Kik vagyunk - Hungrail">
            <a:extLst>
              <a:ext uri="{FF2B5EF4-FFF2-40B4-BE49-F238E27FC236}">
                <a16:creationId xmlns:a16="http://schemas.microsoft.com/office/drawing/2014/main" id="{2D29D667-8087-EFA0-949B-C1C773451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207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5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 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59A431D5-2E54-70FA-35BE-B06D71167B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0812" y="1267979"/>
            <a:ext cx="7936424" cy="409119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BA8FBB16-080C-144D-50FE-43DD6F70C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18" y="129518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952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50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</a:t>
            </a:r>
            <a:endParaRPr lang="hu-HU" sz="2800" b="1" dirty="0">
              <a:solidFill>
                <a:srgbClr val="FF0000"/>
              </a:solidFill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2BF11BD7-FACC-4689-8DDC-AFAC2A3AA4F8}"/>
              </a:ext>
            </a:extLst>
          </p:cNvPr>
          <p:cNvSpPr txBox="1"/>
          <p:nvPr/>
        </p:nvSpPr>
        <p:spPr>
          <a:xfrm>
            <a:off x="926517" y="1234842"/>
            <a:ext cx="888398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sz="2000" b="1" i="0" u="none" strike="sngStrike" baseline="0" dirty="0">
                <a:solidFill>
                  <a:schemeClr val="tx2"/>
                </a:solidFill>
              </a:rPr>
              <a:t>4.3.3.3.2 </a:t>
            </a:r>
          </a:p>
          <a:p>
            <a:pPr algn="just"/>
            <a:r>
              <a:rPr lang="hu-HU" sz="2000" b="0" i="0" u="none" strike="sngStrike" baseline="0" dirty="0">
                <a:solidFill>
                  <a:schemeClr val="tx2"/>
                </a:solidFill>
              </a:rPr>
              <a:t>A tartányon, battériás kocsin, ill. MEG-konténeren a szállításra való átadásakor csak a be-töltött vagy az éppen lefejtett gázra vonatkozó, a 6.8.3.5.6 pont szerinti érvényes adatoknak szabad láthatóknak lenniük, a többi gázra vonatkozó minden adatot le kell takarni. [Lásd az EN 15877-1:2012 Vasúti alkalmazások – Vasúti Járművek megjelölése. 1. rész: Teher-vagonok szabványt.] </a:t>
            </a:r>
            <a:endParaRPr lang="hu-HU" sz="2000" strike="sngStrike" dirty="0">
              <a:solidFill>
                <a:schemeClr val="tx2"/>
              </a:solidFill>
            </a:endParaRP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E04AB83D-BC91-4FBA-9225-8D3D7F5FD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215" y="3229047"/>
            <a:ext cx="4330295" cy="2894172"/>
          </a:xfrm>
          <a:prstGeom prst="rect">
            <a:avLst/>
          </a:prstGeom>
        </p:spPr>
      </p:pic>
      <p:pic>
        <p:nvPicPr>
          <p:cNvPr id="15" name="Kép 14">
            <a:extLst>
              <a:ext uri="{FF2B5EF4-FFF2-40B4-BE49-F238E27FC236}">
                <a16:creationId xmlns:a16="http://schemas.microsoft.com/office/drawing/2014/main" id="{6C99F4ED-A423-437A-BCED-9BECB8CDB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969" y="3235483"/>
            <a:ext cx="4166952" cy="2887736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1BB62D16-2D8A-34D0-485D-B4C63369E352}"/>
              </a:ext>
            </a:extLst>
          </p:cNvPr>
          <p:cNvSpPr txBox="1"/>
          <p:nvPr/>
        </p:nvSpPr>
        <p:spPr>
          <a:xfrm>
            <a:off x="926517" y="750805"/>
            <a:ext cx="51598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tx2"/>
                </a:solidFill>
              </a:rPr>
              <a:t>A tartányok üzemeltetése – gázok:</a:t>
            </a:r>
          </a:p>
        </p:txBody>
      </p:sp>
      <p:pic>
        <p:nvPicPr>
          <p:cNvPr id="12" name="Picture 2" descr="Kik vagyunk - Hungrail">
            <a:extLst>
              <a:ext uri="{FF2B5EF4-FFF2-40B4-BE49-F238E27FC236}">
                <a16:creationId xmlns:a16="http://schemas.microsoft.com/office/drawing/2014/main" id="{A5086D34-B720-FAAC-56E4-DAD3844C5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90559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51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pic>
        <p:nvPicPr>
          <p:cNvPr id="13" name="Kép 12">
            <a:extLst>
              <a:ext uri="{FF2B5EF4-FFF2-40B4-BE49-F238E27FC236}">
                <a16:creationId xmlns:a16="http://schemas.microsoft.com/office/drawing/2014/main" id="{06E718C5-EEFF-47C6-86F7-139A74223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097" y="1546413"/>
            <a:ext cx="7365082" cy="118037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26" name="Picture 2" descr="Polnischer Kesselwagen vom polnischen Einsteller GATX mit der Nr. 33 RIV 51 PL-GATXP 7855 625-4 Zas (Biodiesel) am 16.09.16 Bf. Flughafen Berlin-Schönefeld.">
            <a:extLst>
              <a:ext uri="{FF2B5EF4-FFF2-40B4-BE49-F238E27FC236}">
                <a16:creationId xmlns:a16="http://schemas.microsoft.com/office/drawing/2014/main" id="{05D5F880-84BC-4528-822C-F36973C4F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6" t="22751" b="10761"/>
          <a:stretch/>
        </p:blipFill>
        <p:spPr bwMode="auto">
          <a:xfrm>
            <a:off x="1498187" y="2871610"/>
            <a:ext cx="5150395" cy="306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llipszis 8">
            <a:extLst>
              <a:ext uri="{FF2B5EF4-FFF2-40B4-BE49-F238E27FC236}">
                <a16:creationId xmlns:a16="http://schemas.microsoft.com/office/drawing/2014/main" id="{58555A7C-E9AD-469C-8C67-BFC81E17CAEA}"/>
              </a:ext>
            </a:extLst>
          </p:cNvPr>
          <p:cNvSpPr/>
          <p:nvPr/>
        </p:nvSpPr>
        <p:spPr>
          <a:xfrm>
            <a:off x="4428243" y="4115491"/>
            <a:ext cx="742013" cy="5771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8192581F-50C8-EDA2-5EE8-9AA582C01404}"/>
              </a:ext>
            </a:extLst>
          </p:cNvPr>
          <p:cNvSpPr txBox="1"/>
          <p:nvPr/>
        </p:nvSpPr>
        <p:spPr>
          <a:xfrm>
            <a:off x="8821179" y="5616240"/>
            <a:ext cx="238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RID 2023 szerinti törlés</a:t>
            </a:r>
          </a:p>
        </p:txBody>
      </p:sp>
      <p:pic>
        <p:nvPicPr>
          <p:cNvPr id="11" name="Picture 2" descr="Kik vagyunk - Hungrail">
            <a:extLst>
              <a:ext uri="{FF2B5EF4-FFF2-40B4-BE49-F238E27FC236}">
                <a16:creationId xmlns:a16="http://schemas.microsoft.com/office/drawing/2014/main" id="{CAB1DFB6-9A32-0297-0FC1-07F873DCB9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FE58145A-4915-7575-9F44-75650B70F42B}"/>
              </a:ext>
            </a:extLst>
          </p:cNvPr>
          <p:cNvSpPr txBox="1"/>
          <p:nvPr/>
        </p:nvSpPr>
        <p:spPr>
          <a:xfrm>
            <a:off x="926517" y="822736"/>
            <a:ext cx="4985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solidFill>
                  <a:schemeClr val="tx2"/>
                </a:solidFill>
              </a:rPr>
              <a:t>Fontos lejárt átmeneti idők:</a:t>
            </a:r>
          </a:p>
        </p:txBody>
      </p:sp>
    </p:spTree>
    <p:extLst>
      <p:ext uri="{BB962C8B-B14F-4D97-AF65-F5344CB8AC3E}">
        <p14:creationId xmlns:p14="http://schemas.microsoft.com/office/powerpoint/2010/main" val="35749435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52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6586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RID2023 – FONTOS LEJÁRT ÁTMENETI IDŐK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BCB08EE9-7AA9-4B50-AEF6-D0A1894D21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1179" y="3149740"/>
            <a:ext cx="2630358" cy="1977150"/>
          </a:xfrm>
          <a:prstGeom prst="rect">
            <a:avLst/>
          </a:prstGeom>
        </p:spPr>
      </p:pic>
      <p:sp>
        <p:nvSpPr>
          <p:cNvPr id="11" name="Téglalap 10">
            <a:extLst>
              <a:ext uri="{FF2B5EF4-FFF2-40B4-BE49-F238E27FC236}">
                <a16:creationId xmlns:a16="http://schemas.microsoft.com/office/drawing/2014/main" id="{D29A17A7-57DF-43B9-A6A7-AED37F5608CD}"/>
              </a:ext>
            </a:extLst>
          </p:cNvPr>
          <p:cNvSpPr/>
          <p:nvPr/>
        </p:nvSpPr>
        <p:spPr>
          <a:xfrm>
            <a:off x="955872" y="933072"/>
            <a:ext cx="744542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chemeClr val="tx2"/>
                </a:solidFill>
              </a:rPr>
              <a:t>RID Átmeneti előírások tartálykocsikra – RID 1.6.3.3 </a:t>
            </a:r>
          </a:p>
          <a:p>
            <a:r>
              <a:rPr lang="hu-HU" dirty="0">
                <a:solidFill>
                  <a:schemeClr val="tx2"/>
                </a:solidFill>
              </a:rPr>
              <a:t>Az olyan tartálykocsik, amelyek tartányát </a:t>
            </a:r>
            <a:r>
              <a:rPr lang="hu-HU" b="1" dirty="0">
                <a:solidFill>
                  <a:schemeClr val="tx2"/>
                </a:solidFill>
              </a:rPr>
              <a:t>az 1978. október 1-jétől </a:t>
            </a:r>
            <a:r>
              <a:rPr lang="hu-HU" dirty="0">
                <a:solidFill>
                  <a:schemeClr val="tx2"/>
                </a:solidFill>
              </a:rPr>
              <a:t>alkalmazható előírások életbe lépése előtt gyártottak, továbbra is használhatók, ha </a:t>
            </a:r>
            <a:r>
              <a:rPr lang="pt-BR" dirty="0">
                <a:solidFill>
                  <a:schemeClr val="tx2"/>
                </a:solidFill>
              </a:rPr>
              <a:t>a </a:t>
            </a:r>
            <a:endParaRPr lang="hu-HU" dirty="0">
              <a:solidFill>
                <a:schemeClr val="tx2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tx2"/>
                </a:solidFill>
              </a:rPr>
              <a:t>tartány falvastagsága és a</a:t>
            </a:r>
            <a:r>
              <a:rPr lang="hu-HU" dirty="0">
                <a:solidFill>
                  <a:schemeClr val="tx2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chemeClr val="tx2"/>
                </a:solidFill>
              </a:rPr>
              <a:t>szerelvényei megfelelnek a 6.8 fejezet követelményeinek.</a:t>
            </a:r>
          </a:p>
          <a:p>
            <a:r>
              <a:rPr lang="hu-HU" dirty="0">
                <a:solidFill>
                  <a:schemeClr val="tx2"/>
                </a:solidFill>
              </a:rPr>
              <a:t>A 2 osztály gázainak szállítására használt olyan tartálykocsik: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80E50F8E-7E72-49E0-B2BB-638D309DA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9868" y="3149740"/>
            <a:ext cx="7204412" cy="1977151"/>
          </a:xfrm>
          <a:prstGeom prst="rect">
            <a:avLst/>
          </a:prstGeom>
        </p:spPr>
      </p:pic>
      <p:cxnSp>
        <p:nvCxnSpPr>
          <p:cNvPr id="13" name="Egyenes összekötő 12">
            <a:extLst>
              <a:ext uri="{FF2B5EF4-FFF2-40B4-BE49-F238E27FC236}">
                <a16:creationId xmlns:a16="http://schemas.microsoft.com/office/drawing/2014/main" id="{212F8CB1-6381-4F2C-96E1-319236CA1B8B}"/>
              </a:ext>
            </a:extLst>
          </p:cNvPr>
          <p:cNvCxnSpPr>
            <a:cxnSpLocks/>
          </p:cNvCxnSpPr>
          <p:nvPr/>
        </p:nvCxnSpPr>
        <p:spPr>
          <a:xfrm flipV="1">
            <a:off x="1039868" y="3388647"/>
            <a:ext cx="2437978" cy="5503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>
            <a:extLst>
              <a:ext uri="{FF2B5EF4-FFF2-40B4-BE49-F238E27FC236}">
                <a16:creationId xmlns:a16="http://schemas.microsoft.com/office/drawing/2014/main" id="{6416C3D5-C972-4DA2-A53C-FE7326EC04DD}"/>
              </a:ext>
            </a:extLst>
          </p:cNvPr>
          <p:cNvCxnSpPr>
            <a:cxnSpLocks/>
          </p:cNvCxnSpPr>
          <p:nvPr/>
        </p:nvCxnSpPr>
        <p:spPr>
          <a:xfrm flipV="1">
            <a:off x="3477846" y="3429000"/>
            <a:ext cx="2618154" cy="50995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>
            <a:extLst>
              <a:ext uri="{FF2B5EF4-FFF2-40B4-BE49-F238E27FC236}">
                <a16:creationId xmlns:a16="http://schemas.microsoft.com/office/drawing/2014/main" id="{690FF520-D72F-4247-853B-143D70C9FC4A}"/>
              </a:ext>
            </a:extLst>
          </p:cNvPr>
          <p:cNvCxnSpPr>
            <a:cxnSpLocks/>
          </p:cNvCxnSpPr>
          <p:nvPr/>
        </p:nvCxnSpPr>
        <p:spPr>
          <a:xfrm>
            <a:off x="1039868" y="3388647"/>
            <a:ext cx="2437978" cy="55030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>
            <a:extLst>
              <a:ext uri="{FF2B5EF4-FFF2-40B4-BE49-F238E27FC236}">
                <a16:creationId xmlns:a16="http://schemas.microsoft.com/office/drawing/2014/main" id="{43832771-C618-47AA-8407-D2FE4194267B}"/>
              </a:ext>
            </a:extLst>
          </p:cNvPr>
          <p:cNvCxnSpPr>
            <a:cxnSpLocks/>
          </p:cNvCxnSpPr>
          <p:nvPr/>
        </p:nvCxnSpPr>
        <p:spPr>
          <a:xfrm>
            <a:off x="3418846" y="3388647"/>
            <a:ext cx="2677154" cy="53894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>
            <a:extLst>
              <a:ext uri="{FF2B5EF4-FFF2-40B4-BE49-F238E27FC236}">
                <a16:creationId xmlns:a16="http://schemas.microsoft.com/office/drawing/2014/main" id="{587BD4C7-E57E-4BE8-8B94-70CB8DAD402F}"/>
              </a:ext>
            </a:extLst>
          </p:cNvPr>
          <p:cNvCxnSpPr>
            <a:cxnSpLocks/>
          </p:cNvCxnSpPr>
          <p:nvPr/>
        </p:nvCxnSpPr>
        <p:spPr>
          <a:xfrm flipV="1">
            <a:off x="1069368" y="3938954"/>
            <a:ext cx="2408478" cy="283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gyenes összekötő 17">
            <a:extLst>
              <a:ext uri="{FF2B5EF4-FFF2-40B4-BE49-F238E27FC236}">
                <a16:creationId xmlns:a16="http://schemas.microsoft.com/office/drawing/2014/main" id="{D5CDD9BA-C75E-4799-B384-5CD544846F96}"/>
              </a:ext>
            </a:extLst>
          </p:cNvPr>
          <p:cNvCxnSpPr>
            <a:cxnSpLocks/>
          </p:cNvCxnSpPr>
          <p:nvPr/>
        </p:nvCxnSpPr>
        <p:spPr>
          <a:xfrm flipV="1">
            <a:off x="3477846" y="3938954"/>
            <a:ext cx="2618154" cy="283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>
            <a:extLst>
              <a:ext uri="{FF2B5EF4-FFF2-40B4-BE49-F238E27FC236}">
                <a16:creationId xmlns:a16="http://schemas.microsoft.com/office/drawing/2014/main" id="{1D9538F6-CA8B-472F-A337-C5EC6FDEBCFA}"/>
              </a:ext>
            </a:extLst>
          </p:cNvPr>
          <p:cNvCxnSpPr>
            <a:cxnSpLocks/>
          </p:cNvCxnSpPr>
          <p:nvPr/>
        </p:nvCxnSpPr>
        <p:spPr>
          <a:xfrm>
            <a:off x="3507346" y="3950314"/>
            <a:ext cx="2588654" cy="2726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>
            <a:extLst>
              <a:ext uri="{FF2B5EF4-FFF2-40B4-BE49-F238E27FC236}">
                <a16:creationId xmlns:a16="http://schemas.microsoft.com/office/drawing/2014/main" id="{15787435-168C-4B6A-A15F-507D57A22D1C}"/>
              </a:ext>
            </a:extLst>
          </p:cNvPr>
          <p:cNvCxnSpPr>
            <a:cxnSpLocks/>
          </p:cNvCxnSpPr>
          <p:nvPr/>
        </p:nvCxnSpPr>
        <p:spPr>
          <a:xfrm>
            <a:off x="1046000" y="3944634"/>
            <a:ext cx="2402346" cy="2782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>
            <a:extLst>
              <a:ext uri="{FF2B5EF4-FFF2-40B4-BE49-F238E27FC236}">
                <a16:creationId xmlns:a16="http://schemas.microsoft.com/office/drawing/2014/main" id="{B2537C7F-7B0A-40C8-9709-799FEBD1F680}"/>
              </a:ext>
            </a:extLst>
          </p:cNvPr>
          <p:cNvSpPr txBox="1"/>
          <p:nvPr/>
        </p:nvSpPr>
        <p:spPr>
          <a:xfrm>
            <a:off x="8821179" y="5616240"/>
            <a:ext cx="2381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>
                <a:solidFill>
                  <a:srgbClr val="FF0000"/>
                </a:solidFill>
              </a:rPr>
              <a:t>RID 2023 szerinti törlés</a:t>
            </a:r>
          </a:p>
        </p:txBody>
      </p:sp>
      <p:cxnSp>
        <p:nvCxnSpPr>
          <p:cNvPr id="23" name="Egyenes összekötő 22">
            <a:extLst>
              <a:ext uri="{FF2B5EF4-FFF2-40B4-BE49-F238E27FC236}">
                <a16:creationId xmlns:a16="http://schemas.microsoft.com/office/drawing/2014/main" id="{25748778-0E58-AFF7-AD75-1C421A4273E9}"/>
              </a:ext>
            </a:extLst>
          </p:cNvPr>
          <p:cNvCxnSpPr>
            <a:cxnSpLocks/>
          </p:cNvCxnSpPr>
          <p:nvPr/>
        </p:nvCxnSpPr>
        <p:spPr>
          <a:xfrm flipV="1">
            <a:off x="1098868" y="4248952"/>
            <a:ext cx="2408478" cy="283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23">
            <a:extLst>
              <a:ext uri="{FF2B5EF4-FFF2-40B4-BE49-F238E27FC236}">
                <a16:creationId xmlns:a16="http://schemas.microsoft.com/office/drawing/2014/main" id="{863152A1-6535-5E4A-1E8E-09FFA7FE38B2}"/>
              </a:ext>
            </a:extLst>
          </p:cNvPr>
          <p:cNvCxnSpPr>
            <a:cxnSpLocks/>
          </p:cNvCxnSpPr>
          <p:nvPr/>
        </p:nvCxnSpPr>
        <p:spPr>
          <a:xfrm>
            <a:off x="1046000" y="4241618"/>
            <a:ext cx="2402346" cy="27829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24">
            <a:extLst>
              <a:ext uri="{FF2B5EF4-FFF2-40B4-BE49-F238E27FC236}">
                <a16:creationId xmlns:a16="http://schemas.microsoft.com/office/drawing/2014/main" id="{940E8AFF-7C07-E458-1124-335D8038E8F2}"/>
              </a:ext>
            </a:extLst>
          </p:cNvPr>
          <p:cNvCxnSpPr>
            <a:cxnSpLocks/>
          </p:cNvCxnSpPr>
          <p:nvPr/>
        </p:nvCxnSpPr>
        <p:spPr>
          <a:xfrm flipV="1">
            <a:off x="3507346" y="4222924"/>
            <a:ext cx="2618154" cy="2839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25">
            <a:extLst>
              <a:ext uri="{FF2B5EF4-FFF2-40B4-BE49-F238E27FC236}">
                <a16:creationId xmlns:a16="http://schemas.microsoft.com/office/drawing/2014/main" id="{8A407859-25E5-F597-FC74-CCB797CF0658}"/>
              </a:ext>
            </a:extLst>
          </p:cNvPr>
          <p:cNvCxnSpPr>
            <a:cxnSpLocks/>
          </p:cNvCxnSpPr>
          <p:nvPr/>
        </p:nvCxnSpPr>
        <p:spPr>
          <a:xfrm>
            <a:off x="3477846" y="4262841"/>
            <a:ext cx="2588654" cy="27261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512BB40D-19EB-3648-6FF1-E74603C3FDBD}"/>
              </a:ext>
            </a:extLst>
          </p:cNvPr>
          <p:cNvSpPr txBox="1"/>
          <p:nvPr/>
        </p:nvSpPr>
        <p:spPr>
          <a:xfrm>
            <a:off x="869092" y="5282248"/>
            <a:ext cx="7894662" cy="95410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hu-HU" sz="1400" b="1" i="0" u="non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1.6.3.3.3 </a:t>
            </a:r>
            <a:r>
              <a:rPr lang="hu-HU" sz="1400" i="0" u="non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(törölve)</a:t>
            </a:r>
          </a:p>
          <a:p>
            <a:pPr algn="just"/>
            <a:r>
              <a:rPr lang="hu-HU" sz="1400" b="0" i="0" u="none" strike="sngStrik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2 osztály gázainak szállítására használt olyan tartálykocsik, amelyek tartányát 1967. január 1-je és 1970.december 1-je között gyártották, 2021. december 31-ig tovább használhatók, ha a tartány falvastagsága ugyan nem, de a szerelvényei megfelelnek a 6.8 fejezet követelményeinek.</a:t>
            </a:r>
            <a:endParaRPr lang="hu-HU" sz="1400" strike="sngStrike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B1BDF2DF-E1CC-8304-E526-B1F6D2C3A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51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53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1DBEBF06-8954-8094-E0F0-6539DF9FC658}"/>
              </a:ext>
            </a:extLst>
          </p:cNvPr>
          <p:cNvSpPr txBox="1"/>
          <p:nvPr/>
        </p:nvSpPr>
        <p:spPr>
          <a:xfrm>
            <a:off x="926517" y="952852"/>
            <a:ext cx="9145630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hu-HU" sz="2400" b="1" i="0" u="none" strike="noStrik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TT4 alkalmazása – 2023-tól törlésre került</a:t>
            </a:r>
          </a:p>
          <a:p>
            <a:pPr algn="l"/>
            <a:endParaRPr lang="hu-HU" sz="2000" b="0" i="0" u="none" strike="noStrike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hu-HU" sz="2000" b="0" i="0" u="none" strike="noStrik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tartányt 4 évenként a tankkonténereket 2,5 évenként </a:t>
            </a:r>
            <a:r>
              <a:rPr lang="hu-HU" sz="2000" b="0" i="0" u="none" strike="noStrike" baseline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évenként</a:t>
            </a:r>
            <a:r>
              <a:rPr lang="hu-HU" sz="2000" b="0" i="0" u="none" strike="noStrik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alkalmas készülékkel (pl. ultrahanggal) a korrózióállóságra meg kell vizsgálni.</a:t>
            </a:r>
          </a:p>
          <a:p>
            <a:pPr algn="l"/>
            <a:endParaRPr lang="hu-H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ADR-ben nincs meg ez a követelmény, ott a belső vizsgálat tartányoknál 6 évente és tankkonténernél 5 évente történik.</a:t>
            </a:r>
          </a:p>
          <a:p>
            <a:pPr algn="l"/>
            <a:endParaRPr lang="hu-H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tartányokat vagy belső béléssel építik vagy lágyacél esetén pl.: UN 1790 </a:t>
            </a:r>
            <a:r>
              <a:rPr lang="hu-HU" sz="2000" b="0" i="0" u="none" strike="noStrik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FLUOR-HIDROGÉNSAV  vas-fluorid védőréteget hoz létre.</a:t>
            </a:r>
          </a:p>
          <a:p>
            <a:pPr algn="l"/>
            <a:endParaRPr lang="hu-H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korrózióállóságra Mobil tartányoknál pl. 6.7.2.2.2 b) pontja:</a:t>
            </a:r>
          </a:p>
          <a:p>
            <a:pPr algn="l"/>
            <a:r>
              <a:rPr lang="hu-HU" sz="2000" b="0" i="0" u="none" strike="noStrik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„amely kémiai reakció révén megfelelően </a:t>
            </a:r>
            <a:r>
              <a:rPr lang="hu-HU" sz="2000" b="0" i="0" u="none" strike="noStrike" baseline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passziválódik</a:t>
            </a:r>
            <a:r>
              <a:rPr lang="hu-HU" sz="2000" b="0" i="0" u="none" strike="noStrik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vagy </a:t>
            </a:r>
            <a:r>
              <a:rPr lang="hu-HU" sz="2000" b="0" i="0" u="none" strike="noStrike" baseline="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semlegesítődik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l"/>
            <a:endParaRPr lang="hu-HU" sz="2000" b="0" i="0" u="none" strike="noStrike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TT4 RID 2023-ből való törlése nem okoz biztonsági problémákat. </a:t>
            </a:r>
          </a:p>
          <a:p>
            <a:pPr algn="l"/>
            <a:r>
              <a:rPr lang="hu-HU" sz="2000" b="0" i="0" u="none" strike="noStrike" baseline="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Elegendő az általános </a:t>
            </a: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követelmény alkalmazása.</a:t>
            </a:r>
            <a:endParaRPr lang="hu-HU" sz="2000" b="0" i="0" u="none" strike="noStrike" baseline="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hu-H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B15760C9-1134-0EDF-110B-3658A6FC1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18927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54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5EE499FD-A833-26EE-2A37-B929DFC333AA}"/>
              </a:ext>
            </a:extLst>
          </p:cNvPr>
          <p:cNvSpPr txBox="1"/>
          <p:nvPr/>
        </p:nvSpPr>
        <p:spPr>
          <a:xfrm>
            <a:off x="936199" y="1252850"/>
            <a:ext cx="9084069" cy="2646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chemeClr val="tx2"/>
                </a:solidFill>
              </a:rPr>
              <a:t>Új TE 26 különleges előírás:</a:t>
            </a:r>
          </a:p>
          <a:p>
            <a:endParaRPr lang="hu-HU" dirty="0">
              <a:solidFill>
                <a:schemeClr val="tx2"/>
              </a:solidFill>
            </a:endParaRPr>
          </a:p>
          <a:p>
            <a:r>
              <a:rPr lang="hu-HU" sz="2400" dirty="0">
                <a:solidFill>
                  <a:schemeClr val="tx2"/>
                </a:solidFill>
              </a:rPr>
              <a:t>TE26	</a:t>
            </a:r>
          </a:p>
          <a:p>
            <a:pPr algn="just"/>
            <a:r>
              <a:rPr lang="hu-HU" sz="2400" dirty="0">
                <a:solidFill>
                  <a:schemeClr val="tx2"/>
                </a:solidFill>
              </a:rPr>
              <a:t>A gyúlékony, mélyhűtött cseppfolyósított gázok szállítására használt tartány valamennyi töltő- és ürítőcsatlakozását, beleértve a gázfázisokét is, a tartányhoz a lehető legközelebb elhelyezett, azonnal záródó önműködő zárószeleppel kell ellátni (lásd a 6.8.3.2.3 pontot).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0EFD9CAD-C6BB-6CD1-6869-C2B2B46BB4A1}"/>
              </a:ext>
            </a:extLst>
          </p:cNvPr>
          <p:cNvSpPr txBox="1"/>
          <p:nvPr/>
        </p:nvSpPr>
        <p:spPr>
          <a:xfrm>
            <a:off x="936198" y="4404821"/>
            <a:ext cx="90840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dirty="0">
                <a:solidFill>
                  <a:schemeClr val="tx2"/>
                </a:solidFill>
              </a:rPr>
              <a:t>1.6.3.59	</a:t>
            </a:r>
          </a:p>
          <a:p>
            <a:pPr algn="just"/>
            <a:r>
              <a:rPr lang="hu-HU" dirty="0">
                <a:solidFill>
                  <a:schemeClr val="tx2"/>
                </a:solidFill>
              </a:rPr>
              <a:t>Azok a 2023. július 1-je előtt, a 2022. december 31-ig érvényes előírások szerint gyártott tartálykocsik, amelyek nem felelnek meg a 6.8.4 szakasz b) pont 2023. január 1-től érvényes TE26 különleges előírásának, továbbra is használhatók.</a:t>
            </a:r>
          </a:p>
        </p:txBody>
      </p:sp>
      <p:pic>
        <p:nvPicPr>
          <p:cNvPr id="17" name="Picture 2" descr="Kik vagyunk - Hungrail">
            <a:extLst>
              <a:ext uri="{FF2B5EF4-FFF2-40B4-BE49-F238E27FC236}">
                <a16:creationId xmlns:a16="http://schemas.microsoft.com/office/drawing/2014/main" id="{F761BC0F-3D02-69F0-1A7B-49D943615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8464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55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pic>
        <p:nvPicPr>
          <p:cNvPr id="9" name="Bildplatzhalter 6">
            <a:extLst>
              <a:ext uri="{FF2B5EF4-FFF2-40B4-BE49-F238E27FC236}">
                <a16:creationId xmlns:a16="http://schemas.microsoft.com/office/drawing/2014/main" id="{7E42EE9A-EA6C-BDF0-D4F9-EEEDDF353D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"/>
          <a:stretch/>
        </p:blipFill>
        <p:spPr>
          <a:xfrm>
            <a:off x="7966364" y="4689826"/>
            <a:ext cx="3908010" cy="1631083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F711531E-394B-DBA5-9467-771DAB720349}"/>
              </a:ext>
            </a:extLst>
          </p:cNvPr>
          <p:cNvSpPr txBox="1"/>
          <p:nvPr/>
        </p:nvSpPr>
        <p:spPr>
          <a:xfrm>
            <a:off x="926517" y="975592"/>
            <a:ext cx="951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>
                <a:solidFill>
                  <a:schemeClr val="tx2"/>
                </a:solidFill>
              </a:rPr>
              <a:t>DAC-Önműködő kapcsolókészülék // </a:t>
            </a:r>
            <a:r>
              <a:rPr lang="hu-HU" sz="1600" dirty="0">
                <a:solidFill>
                  <a:schemeClr val="tx2"/>
                </a:solidFill>
              </a:rPr>
              <a:t>digitális automatikus kapcsolórendszer</a:t>
            </a:r>
            <a:endParaRPr lang="hu-HU" sz="3200" dirty="0">
              <a:solidFill>
                <a:schemeClr val="tx2"/>
              </a:solidFill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BA607FCA-764B-C254-A396-DAA4C2DF62D0}"/>
              </a:ext>
            </a:extLst>
          </p:cNvPr>
          <p:cNvSpPr txBox="1"/>
          <p:nvPr/>
        </p:nvSpPr>
        <p:spPr>
          <a:xfrm>
            <a:off x="926517" y="153577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hlinkClick r:id="rId5"/>
              </a:rPr>
              <a:t>https://youtu.be/d3j4DIE1uMc</a:t>
            </a:r>
            <a:endParaRPr lang="hu-HU" dirty="0"/>
          </a:p>
          <a:p>
            <a:endParaRPr lang="hu-HU" dirty="0"/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826E58FB-E39B-F597-5EDD-83AFE54544B7}"/>
              </a:ext>
            </a:extLst>
          </p:cNvPr>
          <p:cNvSpPr txBox="1"/>
          <p:nvPr/>
        </p:nvSpPr>
        <p:spPr>
          <a:xfrm>
            <a:off x="926517" y="1879673"/>
            <a:ext cx="6096000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TE22 és TE25 felülvizsgálata</a:t>
            </a:r>
          </a:p>
          <a:p>
            <a:endParaRPr lang="hu-HU" sz="2800" dirty="0">
              <a:solidFill>
                <a:schemeClr val="tx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u-HU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különleges előírások követelményei a teljesítettnek tekinthető, ha a tartálykocsi DAC-Önműködő központi kapcsolókészülékkel van felszerelve, amely olyan energiaelnyelő elemek van </a:t>
            </a:r>
            <a:r>
              <a:rPr lang="hu-HU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ellátva</a:t>
            </a:r>
            <a:r>
              <a:rPr lang="hu-HU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amelyek képesek legalább 130 kJ  energia elnyelését a kocsi mindkét végén, és amelyek kapcsolószerkezete lehetővé teszi  a kocsik biztonságos rögzítését, reteszelését  balesetveszélyes helyzetekben és ütközéskor &gt; 12 km/h. Alternatív megoldásként a kocsikon olyan </a:t>
            </a:r>
            <a:r>
              <a:rPr lang="hu-HU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szerkezeti elemeket</a:t>
            </a:r>
            <a:r>
              <a:rPr lang="hu-HU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kell elhelyezni, amelyek korlátozzák </a:t>
            </a:r>
            <a:r>
              <a:rPr lang="hu-HU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ütközők</a:t>
            </a:r>
            <a:r>
              <a:rPr lang="hu-HU" sz="1800" dirty="0">
                <a:solidFill>
                  <a:schemeClr val="tx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felugrása következtében keletkező károkat a TE 25 (e) különleges előírásának megfelelően.</a:t>
            </a:r>
            <a:endParaRPr lang="hu-HU" dirty="0">
              <a:solidFill>
                <a:schemeClr val="tx2"/>
              </a:solidFill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7348686A-B664-0FCF-BACE-8EDB94D94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50" y="2126540"/>
            <a:ext cx="3906024" cy="228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Kik vagyunk - Hungrail">
            <a:extLst>
              <a:ext uri="{FF2B5EF4-FFF2-40B4-BE49-F238E27FC236}">
                <a16:creationId xmlns:a16="http://schemas.microsoft.com/office/drawing/2014/main" id="{6BE41936-8324-C863-33C4-500C5E44A4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9708" y="167447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33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56</a:t>
            </a:fld>
            <a:endParaRPr lang="hu-HU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5B3380D1-2BE6-4168-A310-27E5C3A25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281" y="129518"/>
            <a:ext cx="1166093" cy="1490735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A8A5C03F-2014-419D-9342-2ED2E24F8C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794" t="30277" r="12781" b="34285"/>
          <a:stretch/>
        </p:blipFill>
        <p:spPr>
          <a:xfrm>
            <a:off x="10316939" y="1267980"/>
            <a:ext cx="1627164" cy="70454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BD4816F8-D120-49D1-B933-FC70F59CD4E7}"/>
              </a:ext>
            </a:extLst>
          </p:cNvPr>
          <p:cNvSpPr txBox="1"/>
          <p:nvPr/>
        </p:nvSpPr>
        <p:spPr>
          <a:xfrm>
            <a:off x="6985622" y="2905780"/>
            <a:ext cx="357482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Köszönöm a figyelmet!</a:t>
            </a:r>
          </a:p>
          <a:p>
            <a:pPr marL="457200" indent="-457200">
              <a:buFontTx/>
              <a:buChar char="-"/>
            </a:pPr>
            <a:r>
              <a:rPr lang="hu-HU" sz="2800" b="1" dirty="0">
                <a:solidFill>
                  <a:srgbClr val="002060"/>
                </a:solidFill>
              </a:rPr>
              <a:t>Kérdések ? </a:t>
            </a:r>
          </a:p>
          <a:p>
            <a:pPr marL="457200" indent="-457200">
              <a:buFontTx/>
              <a:buChar char="-"/>
            </a:pPr>
            <a:r>
              <a:rPr lang="hu-HU" sz="2800" b="1" dirty="0">
                <a:solidFill>
                  <a:srgbClr val="002060"/>
                </a:solidFill>
              </a:rPr>
              <a:t>Hozzászólások?</a:t>
            </a:r>
          </a:p>
          <a:p>
            <a:pPr marL="457200" indent="-457200">
              <a:buFontTx/>
              <a:buChar char="-"/>
            </a:pPr>
            <a:r>
              <a:rPr lang="hu-HU" sz="2800" b="1" dirty="0">
                <a:solidFill>
                  <a:srgbClr val="002060"/>
                </a:solidFill>
              </a:rPr>
              <a:t>Észrevételek?  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ED494AC6-87B8-40A9-A108-DA503C159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8" y="1045014"/>
            <a:ext cx="3698272" cy="513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237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6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24DC5C18-8232-4A4D-9791-E15BDCD5C6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32"/>
          <a:stretch/>
        </p:blipFill>
        <p:spPr>
          <a:xfrm>
            <a:off x="954274" y="1866657"/>
            <a:ext cx="9393611" cy="3147304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75C6BA21-A854-473F-B6FD-6730A489E69F}"/>
              </a:ext>
            </a:extLst>
          </p:cNvPr>
          <p:cNvSpPr txBox="1"/>
          <p:nvPr/>
        </p:nvSpPr>
        <p:spPr>
          <a:xfrm>
            <a:off x="954274" y="1213670"/>
            <a:ext cx="65064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>
                <a:solidFill>
                  <a:schemeClr val="tx2"/>
                </a:solidFill>
              </a:rPr>
              <a:t>1.6.1.1 Átmeneti rendelkezés 2023.06.30-ig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1252EE1D-2384-8BD9-DA04-7E2ED8B24897}"/>
              </a:ext>
            </a:extLst>
          </p:cNvPr>
          <p:cNvSpPr txBox="1"/>
          <p:nvPr/>
        </p:nvSpPr>
        <p:spPr>
          <a:xfrm>
            <a:off x="1078443" y="4145746"/>
            <a:ext cx="4847802" cy="523220"/>
          </a:xfrm>
          <a:prstGeom prst="rect">
            <a:avLst/>
          </a:prstGeom>
          <a:solidFill>
            <a:srgbClr val="E0E3F8"/>
          </a:solidFill>
        </p:spPr>
        <p:txBody>
          <a:bodyPr wrap="none" rtlCol="0">
            <a:spAutoFit/>
          </a:bodyPr>
          <a:lstStyle/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„A </a:t>
            </a:r>
            <a:r>
              <a:rPr lang="hu-H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január 1-je 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előtt érvényes RID szerinti fuvarozás.”</a:t>
            </a:r>
          </a:p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Beförderung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nach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von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dem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hu-HU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</a:t>
            </a:r>
            <a:r>
              <a:rPr lang="hu-HU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 </a:t>
            </a:r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</a:rPr>
              <a:t>geltenden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RID”</a:t>
            </a:r>
          </a:p>
        </p:txBody>
      </p:sp>
      <p:pic>
        <p:nvPicPr>
          <p:cNvPr id="10" name="Picture 2" descr="Kik vagyunk - Hungrail">
            <a:extLst>
              <a:ext uri="{FF2B5EF4-FFF2-40B4-BE49-F238E27FC236}">
                <a16:creationId xmlns:a16="http://schemas.microsoft.com/office/drawing/2014/main" id="{51701B2D-A15F-5A5E-CDC9-3B6FEDFC4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983" y="208853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2910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7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160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</a:rPr>
              <a:t>RID 2023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4EAE297A-6DA4-A393-0C61-54143CD86AAE}"/>
              </a:ext>
            </a:extLst>
          </p:cNvPr>
          <p:cNvSpPr txBox="1"/>
          <p:nvPr/>
        </p:nvSpPr>
        <p:spPr>
          <a:xfrm>
            <a:off x="3266999" y="1112053"/>
            <a:ext cx="7167485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hu-HU" sz="1800" b="1" i="0" u="none" strike="noStrike" baseline="0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pPr algn="l"/>
            <a:r>
              <a:rPr lang="hu-HU" sz="2800" b="1" dirty="0">
                <a:solidFill>
                  <a:schemeClr val="tx2"/>
                </a:solidFill>
                <a:latin typeface="Arial Nova" panose="020B0504020202020204" pitchFamily="34" charset="0"/>
              </a:rPr>
              <a:t>xxx/2023. (</a:t>
            </a:r>
            <a:r>
              <a:rPr lang="hu-HU" sz="2800" b="1" dirty="0" err="1">
                <a:solidFill>
                  <a:schemeClr val="tx2"/>
                </a:solidFill>
                <a:latin typeface="Arial Nova" panose="020B0504020202020204" pitchFamily="34" charset="0"/>
              </a:rPr>
              <a:t>VI.xx</a:t>
            </a:r>
            <a:r>
              <a:rPr lang="hu-HU" sz="2800" b="1" dirty="0">
                <a:solidFill>
                  <a:schemeClr val="tx2"/>
                </a:solidFill>
                <a:latin typeface="Arial Nova" panose="020B0504020202020204" pitchFamily="34" charset="0"/>
              </a:rPr>
              <a:t>.) Korm. rendelet</a:t>
            </a:r>
          </a:p>
          <a:p>
            <a:pPr algn="l"/>
            <a:endParaRPr lang="hu-HU" sz="1800" b="1" i="0" u="none" strike="noStrike" baseline="0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pPr algn="just"/>
            <a:r>
              <a:rPr lang="hu-HU" sz="1800" i="0" u="none" strike="noStrike" baseline="0" dirty="0">
                <a:solidFill>
                  <a:schemeClr val="tx2"/>
                </a:solidFill>
                <a:latin typeface="Arial Nova" panose="020B0504020202020204" pitchFamily="34" charset="0"/>
              </a:rPr>
              <a:t>A Kormány 388/2021. (VI. 30.) Korm. rendelete</a:t>
            </a:r>
          </a:p>
          <a:p>
            <a:pPr algn="just"/>
            <a:r>
              <a:rPr lang="hu-HU" sz="1800" i="0" u="none" strike="noStrike" baseline="0" dirty="0">
                <a:solidFill>
                  <a:schemeClr val="tx2"/>
                </a:solidFill>
                <a:latin typeface="Arial Nova" panose="020B0504020202020204" pitchFamily="34" charset="0"/>
              </a:rPr>
              <a:t>a Nemzetközi Vasúti Fuvarozási Egyezmény (COTIF) módosításáról Vilniusban elfogadott, 1999. június 3-án kelt Jegyzőkönyv C Függeléke Mellékletének kihirdetéséről, valamint a belföldi alkalmazásának egyes kérdéseiről</a:t>
            </a:r>
          </a:p>
          <a:p>
            <a:pPr algn="just"/>
            <a:endParaRPr lang="hu-HU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pPr algn="just"/>
            <a:endParaRPr lang="hu-HU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pPr algn="just"/>
            <a:r>
              <a:rPr lang="hu-HU" sz="2800" b="1" dirty="0">
                <a:solidFill>
                  <a:schemeClr val="tx2"/>
                </a:solidFill>
                <a:latin typeface="Arial Nova" panose="020B0504020202020204" pitchFamily="34" charset="0"/>
              </a:rPr>
              <a:t>xxx/2023. (</a:t>
            </a:r>
            <a:r>
              <a:rPr lang="hu-HU" sz="2800" b="1" dirty="0" err="1">
                <a:solidFill>
                  <a:schemeClr val="tx2"/>
                </a:solidFill>
                <a:latin typeface="Arial Nova" panose="020B0504020202020204" pitchFamily="34" charset="0"/>
              </a:rPr>
              <a:t>VI.xx</a:t>
            </a:r>
            <a:r>
              <a:rPr lang="hu-HU" sz="2800" b="1" dirty="0">
                <a:solidFill>
                  <a:schemeClr val="tx2"/>
                </a:solidFill>
                <a:latin typeface="Arial Nova" panose="020B0504020202020204" pitchFamily="34" charset="0"/>
              </a:rPr>
              <a:t>.) ÉKM rendelet</a:t>
            </a:r>
          </a:p>
          <a:p>
            <a:pPr algn="just"/>
            <a:endParaRPr lang="hu-HU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pPr algn="just"/>
            <a:endParaRPr lang="hu-HU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pPr algn="just"/>
            <a:r>
              <a:rPr lang="hu-HU" sz="1800" i="0" u="none" strike="noStrike" baseline="0" dirty="0">
                <a:solidFill>
                  <a:schemeClr val="tx2"/>
                </a:solidFill>
                <a:latin typeface="Arial Nova" panose="020B0504020202020204" pitchFamily="34" charset="0"/>
              </a:rPr>
              <a:t>A Veszélyes Áruk Nemzetközi Vasúti Fuvarozásáról szóló Szabályzat (RID) belföldi alkalmazásáról szóló 62/2013. (X. 17.) NFM rendelet módosítása</a:t>
            </a:r>
            <a:endParaRPr lang="hu-HU" dirty="0">
              <a:solidFill>
                <a:schemeClr val="tx2"/>
              </a:solidFill>
              <a:latin typeface="Arial Nova" panose="020B0504020202020204" pitchFamily="34" charset="0"/>
            </a:endParaRPr>
          </a:p>
        </p:txBody>
      </p:sp>
      <p:pic>
        <p:nvPicPr>
          <p:cNvPr id="14" name="Kép 13" descr="A képen szöveg, képernyőkép látható&#10;&#10;Automatikusan generált leírás">
            <a:extLst>
              <a:ext uri="{FF2B5EF4-FFF2-40B4-BE49-F238E27FC236}">
                <a16:creationId xmlns:a16="http://schemas.microsoft.com/office/drawing/2014/main" id="{690047A3-6475-71DA-B2CB-2E660DD5D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091" y="1620253"/>
            <a:ext cx="2311637" cy="308218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5" name="Picture 2" descr="Kik vagyunk - Hungrail">
            <a:extLst>
              <a:ext uri="{FF2B5EF4-FFF2-40B4-BE49-F238E27FC236}">
                <a16:creationId xmlns:a16="http://schemas.microsoft.com/office/drawing/2014/main" id="{27ABEE34-952F-4559-B3D4-A5BDAF380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983" y="184730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489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8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5468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2023- FŐBB VÁLTOZÁSOK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7AE818B-80F0-7E16-46B1-58443A2E085D}"/>
              </a:ext>
            </a:extLst>
          </p:cNvPr>
          <p:cNvSpPr txBox="1"/>
          <p:nvPr/>
        </p:nvSpPr>
        <p:spPr>
          <a:xfrm>
            <a:off x="1031797" y="811862"/>
            <a:ext cx="949230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Rövidítések kikerülnek az 1.2.1-ből egy új 1.2.3 szakaszba ahogy IMDG / </a:t>
            </a:r>
            <a:r>
              <a:rPr lang="hu-HU" sz="2400" dirty="0" err="1">
                <a:solidFill>
                  <a:schemeClr val="tx2"/>
                </a:solidFill>
                <a:latin typeface="Arial Nova" panose="020B0504020202020204" pitchFamily="34" charset="0"/>
              </a:rPr>
              <a:t>Iata</a:t>
            </a: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 </a:t>
            </a:r>
            <a:r>
              <a:rPr lang="hu-HU" sz="2400" dirty="0" err="1">
                <a:solidFill>
                  <a:schemeClr val="tx2"/>
                </a:solidFill>
                <a:latin typeface="Arial Nova" panose="020B0504020202020204" pitchFamily="34" charset="0"/>
              </a:rPr>
              <a:t>Dgr</a:t>
            </a:r>
            <a:endParaRPr lang="hu-HU" sz="2400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1.8.6 és 1.8.7 szakasz megfelelőség értékelés és a vizsgálatok hatósági felügyelete</a:t>
            </a:r>
          </a:p>
          <a:p>
            <a:pPr marL="742950" lvl="1" indent="-285750" algn="just">
              <a:buFontTx/>
              <a:buChar char="-"/>
            </a:pPr>
            <a:r>
              <a:rPr lang="hu-HU" dirty="0">
                <a:solidFill>
                  <a:schemeClr val="tx2"/>
                </a:solidFill>
                <a:latin typeface="Arial Nova" panose="020B0504020202020204" pitchFamily="34" charset="0"/>
              </a:rPr>
              <a:t>„illetékes, hatóság  által elismert szakértő” megszűnik</a:t>
            </a:r>
          </a:p>
          <a:p>
            <a:pPr marL="741600" lvl="1" indent="-284400" algn="just"/>
            <a:r>
              <a:rPr lang="hu-HU" dirty="0">
                <a:solidFill>
                  <a:schemeClr val="tx2"/>
                </a:solidFill>
                <a:latin typeface="Arial Nova" panose="020B0504020202020204" pitchFamily="34" charset="0"/>
              </a:rPr>
              <a:t>- 	„illetékes hatóság által kijelölt szervezet” megszűnik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Ezzel összhangban a 6.2 és 6.8 fejezetek módosítása</a:t>
            </a:r>
          </a:p>
          <a:p>
            <a:pPr marL="741600" lvl="1" indent="-284400" algn="just"/>
            <a:r>
              <a:rPr lang="hu-HU" dirty="0">
                <a:solidFill>
                  <a:schemeClr val="tx2"/>
                </a:solidFill>
                <a:latin typeface="Arial Nova" panose="020B0504020202020204" pitchFamily="34" charset="0"/>
              </a:rPr>
              <a:t>-	nyomástartó tartály, szerelvények (szelepek) elkülönülnek a RID fogalomrendszerében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A 2 osztályba tartozó gázok ill. a 3-9 osztályba tartozó anyagok szállítására szolgáló tartányok vizsgálatára és jóváhagyására vonatkozó eljárások harmonizálása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A vizsgáló szervezetek jóváhagyására vonatkozó követelmények bevezetése elősegíti a kölcsönös elismerését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Az új rendszerre történő átállás átmeneti időt igényel, melyet 10 évben határoztak meg</a:t>
            </a: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8874F5BD-0F5C-7E46-C5F0-8CF80663A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996" y="129518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2329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inpol">
            <a:extLst>
              <a:ext uri="{FF2B5EF4-FFF2-40B4-BE49-F238E27FC236}">
                <a16:creationId xmlns:a16="http://schemas.microsoft.com/office/drawing/2014/main" id="{30A02A1F-10DF-474D-AAD0-670E66982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6175194"/>
            <a:ext cx="819364" cy="6828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Dátum helye 3">
            <a:extLst>
              <a:ext uri="{FF2B5EF4-FFF2-40B4-BE49-F238E27FC236}">
                <a16:creationId xmlns:a16="http://schemas.microsoft.com/office/drawing/2014/main" id="{4DDC00BD-57A6-47F2-B746-EC3AD53810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0778" y="6394528"/>
            <a:ext cx="2133600" cy="253559"/>
          </a:xfrm>
        </p:spPr>
        <p:txBody>
          <a:bodyPr/>
          <a:lstStyle/>
          <a:p>
            <a:fld id="{A1CECB18-47C4-4C05-AF4F-CDD4B605D73A}" type="datetime1">
              <a:rPr lang="hu-HU" smtClean="0"/>
              <a:pPr/>
              <a:t>2023.05.15.</a:t>
            </a:fld>
            <a:endParaRPr lang="hu-HU" dirty="0"/>
          </a:p>
        </p:txBody>
      </p:sp>
      <p:sp>
        <p:nvSpPr>
          <p:cNvPr id="4" name="Élőláb helye 5">
            <a:extLst>
              <a:ext uri="{FF2B5EF4-FFF2-40B4-BE49-F238E27FC236}">
                <a16:creationId xmlns:a16="http://schemas.microsoft.com/office/drawing/2014/main" id="{6CCF279D-75C4-4560-A74F-572EEE4C3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28243" y="6397746"/>
            <a:ext cx="2895600" cy="253559"/>
          </a:xfrm>
        </p:spPr>
        <p:txBody>
          <a:bodyPr/>
          <a:lstStyle/>
          <a:p>
            <a:r>
              <a:rPr lang="hu-HU" sz="1050" dirty="0" err="1"/>
              <a:t>www.hvesz.hu</a:t>
            </a:r>
            <a:endParaRPr lang="hu-HU" sz="1050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07578DF9-37BA-4109-81AA-C8F097726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10503" y="6474923"/>
            <a:ext cx="2133600" cy="253559"/>
          </a:xfrm>
        </p:spPr>
        <p:txBody>
          <a:bodyPr/>
          <a:lstStyle/>
          <a:p>
            <a:fld id="{BE95509D-0B6F-4721-BDA2-24B687DD4695}" type="slidenum">
              <a:rPr lang="hu-HU" smtClean="0"/>
              <a:pPr/>
              <a:t>9</a:t>
            </a:fld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E3DE4586-C31B-4385-ACC3-491A69CD37C0}"/>
              </a:ext>
            </a:extLst>
          </p:cNvPr>
          <p:cNvSpPr txBox="1"/>
          <p:nvPr/>
        </p:nvSpPr>
        <p:spPr>
          <a:xfrm>
            <a:off x="926517" y="369499"/>
            <a:ext cx="54687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>
                <a:solidFill>
                  <a:srgbClr val="002060"/>
                </a:solidFill>
                <a:latin typeface="Arial Nova" panose="020B0504020202020204" pitchFamily="34" charset="0"/>
              </a:rPr>
              <a:t>RID 2023- FŐBB VÁLTOZÁSOK 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57AE818B-80F0-7E16-46B1-58443A2E085D}"/>
              </a:ext>
            </a:extLst>
          </p:cNvPr>
          <p:cNvSpPr txBox="1"/>
          <p:nvPr/>
        </p:nvSpPr>
        <p:spPr>
          <a:xfrm>
            <a:off x="1031925" y="998487"/>
            <a:ext cx="949230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Szálvázas műanyag (FRP) tartányok (mobil tartányok) 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RID nem tartalmazza az ADR – be bekerült új 6.13 fejezetet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4.4 fejezet törlésre kerül</a:t>
            </a:r>
          </a:p>
          <a:p>
            <a:pPr algn="just"/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	</a:t>
            </a:r>
            <a:r>
              <a:rPr lang="hu-HU" sz="2800" dirty="0">
                <a:solidFill>
                  <a:schemeClr val="tx2"/>
                </a:solidFill>
                <a:latin typeface="Arial Nova" panose="020B0504020202020204" pitchFamily="34" charset="0"/>
              </a:rPr>
              <a:t>„</a:t>
            </a:r>
            <a:r>
              <a:rPr lang="hu-HU" sz="2000" dirty="0">
                <a:solidFill>
                  <a:schemeClr val="tx2"/>
                </a:solidFill>
                <a:latin typeface="Arial Nova" panose="020B0504020202020204" pitchFamily="34" charset="0"/>
              </a:rPr>
              <a:t>A szálvázas műanyag tankkonténerek és tartányos cserefelépítmények  	használata”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sz="2400" dirty="0">
                <a:solidFill>
                  <a:schemeClr val="tx2"/>
                </a:solidFill>
                <a:latin typeface="Arial Nova" panose="020B0504020202020204" pitchFamily="34" charset="0"/>
              </a:rPr>
              <a:t>A 6.9 fejezet az UN Ajánlások rev.22. szerinti  szálvázas műanyag (FRP) Mobil tartányok (tankkonténerek) szabályozása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hu-HU" sz="2400" dirty="0">
              <a:solidFill>
                <a:schemeClr val="tx2"/>
              </a:solidFill>
              <a:latin typeface="Arial Nova" panose="020B0504020202020204" pitchFamily="34" charset="0"/>
            </a:endParaRPr>
          </a:p>
          <a:p>
            <a:pPr algn="just"/>
            <a:endParaRPr lang="hu-HU" sz="2400" dirty="0">
              <a:solidFill>
                <a:schemeClr val="tx2"/>
              </a:solidFill>
              <a:latin typeface="Arial Nova" panose="020B0504020202020204" pitchFamily="34" charset="0"/>
            </a:endParaRP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73B866C0-C535-5397-6FA2-FBE8CED4B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2239" y="3571566"/>
            <a:ext cx="3919241" cy="2603627"/>
          </a:xfrm>
          <a:prstGeom prst="rect">
            <a:avLst/>
          </a:prstGeom>
        </p:spPr>
      </p:pic>
      <p:sp>
        <p:nvSpPr>
          <p:cNvPr id="12" name="Szövegdoboz 11">
            <a:extLst>
              <a:ext uri="{FF2B5EF4-FFF2-40B4-BE49-F238E27FC236}">
                <a16:creationId xmlns:a16="http://schemas.microsoft.com/office/drawing/2014/main" id="{A85B39DB-F90E-9B66-8793-2540CA7441C1}"/>
              </a:ext>
            </a:extLst>
          </p:cNvPr>
          <p:cNvSpPr txBox="1"/>
          <p:nvPr/>
        </p:nvSpPr>
        <p:spPr>
          <a:xfrm>
            <a:off x="1327248" y="3817672"/>
            <a:ext cx="544731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hu-HU" b="1" u="sng" dirty="0">
                <a:solidFill>
                  <a:schemeClr val="tx2"/>
                </a:solidFill>
              </a:rPr>
              <a:t>Új 6.9</a:t>
            </a:r>
          </a:p>
          <a:p>
            <a:pPr algn="just"/>
            <a:r>
              <a:rPr lang="hu-HU" dirty="0">
                <a:solidFill>
                  <a:schemeClr val="tx2"/>
                </a:solidFill>
              </a:rPr>
              <a:t>A SZÁLVÁZAS MŰANYAG (FRP) TARTÁNYKÖPENYES MOBIL TARTÁNYOK TERVEZÉSÉRE, GYÁRTÁSÁRA, ELLENŐRZÉSÉRE ÉS VIZSGÁLATÁRA VONATKOZÓ KÖVETELMÉNYEK </a:t>
            </a:r>
          </a:p>
        </p:txBody>
      </p:sp>
      <p:pic>
        <p:nvPicPr>
          <p:cNvPr id="9" name="Picture 2" descr="Kik vagyunk - Hungrail">
            <a:extLst>
              <a:ext uri="{FF2B5EF4-FFF2-40B4-BE49-F238E27FC236}">
                <a16:creationId xmlns:a16="http://schemas.microsoft.com/office/drawing/2014/main" id="{D15D243E-47E0-43F3-9C08-1723A7716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218" y="154055"/>
            <a:ext cx="1675885" cy="9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447782"/>
      </p:ext>
    </p:extLst>
  </p:cSld>
  <p:clrMapOvr>
    <a:masterClrMapping/>
  </p:clrMapOvr>
</p:sld>
</file>

<file path=ppt/theme/theme1.xml><?xml version="1.0" encoding="utf-8"?>
<a:theme xmlns:a="http://schemas.openxmlformats.org/drawingml/2006/main" name="Visszatekintés">
  <a:themeElements>
    <a:clrScheme name="Kék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445_TF22581678.potx" id="{C23CCC22-ABEA-4BD2-8897-0086B73FBF53}" vid="{8574B0B0-7B1A-4644-B64F-E986C987B5F7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B6451C01-71EB-4236-9458-377C31D5C06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26911E-AE6C-4963-864C-FEDEB2DC77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05550B3-F1C0-4D73-82FC-DDABEC8F0952}">
  <ds:schemaRefs>
    <ds:schemaRef ds:uri="http://purl.org/dc/dcmitype/"/>
    <ds:schemaRef ds:uri="http://www.w3.org/XML/1998/namespace"/>
    <ds:schemaRef ds:uri="http://schemas.microsoft.com/office/2006/documentManagement/types"/>
    <ds:schemaRef ds:uri="71af3243-3dd4-4a8d-8c0d-dd76da1f02a5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16c05727-aa75-4e4a-9b5f-8a80a1165891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Retrospektív arculat</Template>
  <TotalTime>0</TotalTime>
  <Words>5852</Words>
  <Application>Microsoft Office PowerPoint</Application>
  <PresentationFormat>Szélesvásznú</PresentationFormat>
  <Paragraphs>765</Paragraphs>
  <Slides>56</Slides>
  <Notes>56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56</vt:i4>
      </vt:variant>
    </vt:vector>
  </HeadingPairs>
  <TitlesOfParts>
    <vt:vector size="67" baseType="lpstr">
      <vt:lpstr>Arial</vt:lpstr>
      <vt:lpstr>Arial Narrow</vt:lpstr>
      <vt:lpstr>Arial Nova</vt:lpstr>
      <vt:lpstr>Calibri</vt:lpstr>
      <vt:lpstr>Calibri Light</vt:lpstr>
      <vt:lpstr>Open Sans</vt:lpstr>
      <vt:lpstr>Symbol</vt:lpstr>
      <vt:lpstr>Tahoma</vt:lpstr>
      <vt:lpstr>Times New Roman</vt:lpstr>
      <vt:lpstr>Wingdings</vt:lpstr>
      <vt:lpstr>Visszatekintés</vt:lpstr>
      <vt:lpstr>Veszélyes áruk szállítása RID 2023 változások </vt:lpstr>
      <vt:lpstr>RID 2023 változások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2019-11-17T09:49:37Z</dcterms:created>
  <dcterms:modified xsi:type="dcterms:W3CDTF">2023-05-15T06:30:11Z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