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70" r:id="rId8"/>
    <p:sldId id="269" r:id="rId9"/>
    <p:sldId id="268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9902-58A8-4ABE-A925-8574FC91E868}" type="datetimeFigureOut">
              <a:rPr lang="hu-HU" smtClean="0"/>
              <a:t>2023.05.15.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32B-DFE3-40EA-8213-E0CC888A14BE}" type="slidenum">
              <a:rPr lang="hu-HU" smtClean="0"/>
              <a:t>‹#›</a:t>
            </a:fld>
            <a:endParaRPr lang="hu-H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9902-58A8-4ABE-A925-8574FC91E868}" type="datetimeFigureOut">
              <a:rPr lang="hu-HU" smtClean="0"/>
              <a:t>2023.05.15.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32B-DFE3-40EA-8213-E0CC888A14B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9902-58A8-4ABE-A925-8574FC91E868}" type="datetimeFigureOut">
              <a:rPr lang="hu-HU" smtClean="0"/>
              <a:t>2023.05.15.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32B-DFE3-40EA-8213-E0CC888A14B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9902-58A8-4ABE-A925-8574FC91E868}" type="datetimeFigureOut">
              <a:rPr lang="hu-HU" smtClean="0"/>
              <a:t>2023.05.15.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32B-DFE3-40EA-8213-E0CC888A14B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9902-58A8-4ABE-A925-8574FC91E868}" type="datetimeFigureOut">
              <a:rPr lang="hu-HU" smtClean="0"/>
              <a:t>2023.05.15.</a:t>
            </a:fld>
            <a:endParaRPr lang="hu-H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32B-DFE3-40EA-8213-E0CC888A14B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9902-58A8-4ABE-A925-8574FC91E868}" type="datetimeFigureOut">
              <a:rPr lang="hu-HU" smtClean="0"/>
              <a:t>2023.05.15.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32B-DFE3-40EA-8213-E0CC888A14B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9902-58A8-4ABE-A925-8574FC91E868}" type="datetimeFigureOut">
              <a:rPr lang="hu-HU" smtClean="0"/>
              <a:t>2023.05.15.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32B-DFE3-40EA-8213-E0CC888A14B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9902-58A8-4ABE-A925-8574FC91E868}" type="datetimeFigureOut">
              <a:rPr lang="hu-HU" smtClean="0"/>
              <a:t>2023.05.15.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32B-DFE3-40EA-8213-E0CC888A14B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9902-58A8-4ABE-A925-8574FC91E868}" type="datetimeFigureOut">
              <a:rPr lang="hu-HU" smtClean="0"/>
              <a:t>2023.05.15.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32B-DFE3-40EA-8213-E0CC888A14B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9902-58A8-4ABE-A925-8574FC91E868}" type="datetimeFigureOut">
              <a:rPr lang="hu-HU" smtClean="0"/>
              <a:t>2023.05.15.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32B-DFE3-40EA-8213-E0CC888A14BE}" type="slidenum">
              <a:rPr lang="hu-HU" smtClean="0"/>
              <a:t>‹#›</a:t>
            </a:fld>
            <a:endParaRPr lang="hu-H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9902-58A8-4ABE-A925-8574FC91E868}" type="datetimeFigureOut">
              <a:rPr lang="hu-HU" smtClean="0"/>
              <a:t>2023.05.15.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32B-DFE3-40EA-8213-E0CC888A14BE}" type="slidenum">
              <a:rPr lang="hu-HU" smtClean="0"/>
              <a:t>‹#›</a:t>
            </a:fld>
            <a:endParaRPr lang="hu-H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0F59902-58A8-4ABE-A925-8574FC91E868}" type="datetimeFigureOut">
              <a:rPr lang="hu-HU" smtClean="0"/>
              <a:t>2023.05.15.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E34332B-DFE3-40EA-8213-E0CC888A14BE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2594719"/>
          </a:xfrm>
        </p:spPr>
        <p:txBody>
          <a:bodyPr>
            <a:normAutofit/>
          </a:bodyPr>
          <a:lstStyle/>
          <a:p>
            <a:r>
              <a:rPr lang="hu-HU" sz="4000" dirty="0"/>
              <a:t>A vasúti szabályozási körkép</a:t>
            </a:r>
            <a:br>
              <a:rPr lang="hu-HU" sz="4000" dirty="0"/>
            </a:br>
            <a:r>
              <a:rPr lang="hu-HU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Dr. Rácz Gábor, ÉKM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411760" y="5517232"/>
            <a:ext cx="4419600" cy="1066800"/>
          </a:xfrm>
        </p:spPr>
        <p:txBody>
          <a:bodyPr>
            <a:normAutofit lnSpcReduction="10000"/>
          </a:bodyPr>
          <a:lstStyle/>
          <a:p>
            <a:r>
              <a:rPr lang="hu-HU" b="1" dirty="0">
                <a:solidFill>
                  <a:schemeClr val="tx1"/>
                </a:solidFill>
              </a:rPr>
              <a:t>Magyar Vasúti </a:t>
            </a:r>
            <a:r>
              <a:rPr lang="hu-HU" b="1" dirty="0" err="1">
                <a:solidFill>
                  <a:schemeClr val="tx1"/>
                </a:solidFill>
              </a:rPr>
              <a:t>Magánkocsi</a:t>
            </a:r>
            <a:r>
              <a:rPr lang="hu-HU" b="1" dirty="0">
                <a:solidFill>
                  <a:schemeClr val="tx1"/>
                </a:solidFill>
              </a:rPr>
              <a:t> Szövetség Szakmai Konzultáció</a:t>
            </a:r>
          </a:p>
          <a:p>
            <a:r>
              <a:rPr lang="hu-HU" b="1" dirty="0">
                <a:solidFill>
                  <a:schemeClr val="tx1"/>
                </a:solidFill>
              </a:rPr>
              <a:t>2023. Május 15.</a:t>
            </a:r>
          </a:p>
        </p:txBody>
      </p:sp>
      <p:pic>
        <p:nvPicPr>
          <p:cNvPr id="1026" name="Picture 2" descr="Nessuna descrizione della foto disponibi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78738"/>
            <a:ext cx="3168352" cy="1960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z energiaintenzív vasúti árufuvarozás továbbra is kimarad a  mentőcsomagokból: azonnali lépéseket sürgetnek a vasúti árufuvarozó  vállalato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913248"/>
            <a:ext cx="4032448" cy="147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Jogi segítség | Budap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8" descr="Jogi segítség | Budapes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9" name="AutoShape 10" descr="Jogi segítség | Budapes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36" name="Picture 12" descr="Jogszabály módosítások várhatóak - MFBŐSZ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980728"/>
            <a:ext cx="1008112" cy="1344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529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62691"/>
            <a:ext cx="7416824" cy="634082"/>
          </a:xfrm>
        </p:spPr>
        <p:txBody>
          <a:bodyPr>
            <a:normAutofit/>
          </a:bodyPr>
          <a:lstStyle/>
          <a:p>
            <a:pPr algn="ctr"/>
            <a:r>
              <a:rPr lang="hu-HU" sz="2800" dirty="0"/>
              <a:t>A vasúti szektor egészére kiható változások I.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77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hu-HU" sz="2800" b="1" u="sng" dirty="0">
                <a:latin typeface="Times New Roman"/>
                <a:ea typeface="Times New Roman"/>
              </a:rPr>
              <a:t>Vasúti törvény változásai</a:t>
            </a:r>
          </a:p>
          <a:p>
            <a:pPr>
              <a:spcAft>
                <a:spcPts val="0"/>
              </a:spcAft>
            </a:pPr>
            <a:r>
              <a:rPr lang="hu-HU" sz="2800" dirty="0">
                <a:latin typeface="Times New Roman"/>
                <a:ea typeface="Times New Roman"/>
              </a:rPr>
              <a:t>Kisebb „technikai” módosítások</a:t>
            </a:r>
          </a:p>
          <a:p>
            <a:pPr>
              <a:spcAft>
                <a:spcPts val="0"/>
              </a:spcAft>
            </a:pPr>
            <a:r>
              <a:rPr lang="hu-HU" sz="2800" dirty="0">
                <a:latin typeface="Times New Roman"/>
                <a:ea typeface="Times New Roman"/>
              </a:rPr>
              <a:t>Szervezeti – vezetői változások folytán átalakuló szabályozás</a:t>
            </a:r>
          </a:p>
          <a:p>
            <a:pPr>
              <a:spcAft>
                <a:spcPts val="0"/>
              </a:spcAft>
            </a:pPr>
            <a:endParaRPr lang="hu-HU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hu-HU" sz="2800" b="1" u="sng" dirty="0">
                <a:latin typeface="Times New Roman"/>
                <a:ea typeface="Times New Roman"/>
              </a:rPr>
              <a:t>A Hálózat-hozzáférési díj („HHD”) csökkentése, felár eltörlése</a:t>
            </a:r>
          </a:p>
          <a:p>
            <a:pPr marL="342900" indent="-342900" algn="just">
              <a:lnSpc>
                <a:spcPct val="115000"/>
              </a:lnSpc>
              <a:buFont typeface="Symbol"/>
              <a:buChar char=""/>
            </a:pPr>
            <a:r>
              <a:rPr lang="hu-HU" sz="2800" dirty="0">
                <a:latin typeface="Times New Roman"/>
                <a:ea typeface="Calibri"/>
                <a:cs typeface="Times New Roman"/>
              </a:rPr>
              <a:t>Forrás biztosításának a kérdése</a:t>
            </a:r>
          </a:p>
          <a:p>
            <a:pPr marL="342900" indent="-342900" algn="just">
              <a:lnSpc>
                <a:spcPct val="115000"/>
              </a:lnSpc>
              <a:buFont typeface="Symbol"/>
              <a:buChar char=""/>
            </a:pPr>
            <a:r>
              <a:rPr lang="hu-HU" sz="2800" dirty="0">
                <a:latin typeface="Times New Roman"/>
                <a:ea typeface="Calibri"/>
                <a:cs typeface="Times New Roman"/>
              </a:rPr>
              <a:t>Energiaügyi Minisztérium forrását venné igénybe – „ZFR” – azaz CO</a:t>
            </a:r>
            <a:r>
              <a:rPr lang="hu-HU" sz="2800" baseline="-25000" dirty="0">
                <a:latin typeface="Times New Roman"/>
                <a:ea typeface="Calibri"/>
                <a:cs typeface="Times New Roman"/>
              </a:rPr>
              <a:t>2 </a:t>
            </a:r>
            <a:r>
              <a:rPr lang="hu-HU" sz="2800" dirty="0">
                <a:latin typeface="Times New Roman"/>
                <a:ea typeface="Calibri"/>
                <a:cs typeface="Times New Roman"/>
              </a:rPr>
              <a:t>kvóta terhére, ha az EU hozzájárul</a:t>
            </a:r>
            <a:endParaRPr lang="hu-HU" sz="2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hu-HU" sz="30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Korm.határozat</a:t>
            </a:r>
            <a:r>
              <a:rPr lang="hu-HU" sz="3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kiadásának feltétele az EU Bizottság jóváhagyása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hu-HU" sz="3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Kérelem elküldve: február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hu-HU" sz="3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Várhatóan 2023. évre vonatkozóan – HÜSZ módosítással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endParaRPr lang="hu-HU" sz="3000" dirty="0"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hu-HU" sz="2800" dirty="0">
                <a:latin typeface="Times New Roman"/>
                <a:ea typeface="Times New Roman"/>
              </a:rPr>
              <a:t>	</a:t>
            </a:r>
          </a:p>
          <a:p>
            <a:endParaRPr lang="hu-HU" dirty="0"/>
          </a:p>
        </p:txBody>
      </p:sp>
      <p:pic>
        <p:nvPicPr>
          <p:cNvPr id="6" name="Picture 2" descr="Nessuna descrizione della foto disponibi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78738"/>
            <a:ext cx="1296143" cy="80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039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800" dirty="0"/>
              <a:t>A vasúti szektor egészére kiható változások II.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hu-HU" sz="3800" b="1" u="sng" dirty="0">
                <a:latin typeface="Times New Roman"/>
                <a:ea typeface="Times New Roman"/>
              </a:rPr>
              <a:t>A </a:t>
            </a:r>
            <a:r>
              <a:rPr lang="hu-HU" sz="4500" b="1" u="sng" dirty="0">
                <a:latin typeface="Times New Roman"/>
                <a:ea typeface="Times New Roman"/>
              </a:rPr>
              <a:t>hálózat-hozzáférési</a:t>
            </a:r>
            <a:r>
              <a:rPr lang="hu-HU" sz="3800" b="1" u="sng" dirty="0">
                <a:latin typeface="Times New Roman"/>
                <a:ea typeface="Times New Roman"/>
              </a:rPr>
              <a:t> rendelet (55/2015 NFM r.) módosítása </a:t>
            </a:r>
            <a:endParaRPr lang="hu-HU" sz="2800" b="1" u="sng" dirty="0">
              <a:latin typeface="Times New Roman"/>
              <a:ea typeface="Times New Roman"/>
            </a:endParaRPr>
          </a:p>
          <a:p>
            <a:pPr marL="342900" indent="-342900" algn="just">
              <a:lnSpc>
                <a:spcPct val="115000"/>
              </a:lnSpc>
              <a:buFont typeface="Symbol"/>
              <a:buChar char=""/>
            </a:pPr>
            <a:r>
              <a:rPr lang="hu-HU" sz="3400" dirty="0">
                <a:latin typeface="Times New Roman"/>
                <a:ea typeface="Calibri"/>
                <a:cs typeface="Times New Roman"/>
              </a:rPr>
              <a:t>3/2023. (II. 23.) ÉKM rendelettel módosítva</a:t>
            </a:r>
          </a:p>
          <a:p>
            <a:pPr marL="342900" indent="-342900" algn="just">
              <a:lnSpc>
                <a:spcPct val="115000"/>
              </a:lnSpc>
              <a:buFont typeface="Symbol"/>
              <a:buChar char=""/>
            </a:pPr>
            <a:r>
              <a:rPr lang="hu-HU" sz="3400" dirty="0">
                <a:latin typeface="Times New Roman"/>
                <a:ea typeface="Calibri"/>
                <a:cs typeface="Times New Roman"/>
              </a:rPr>
              <a:t>Elsősorban az Egységes Európai Vasúti Térségről szóló 2012/34 Irányelv átültetésének pontosítása </a:t>
            </a:r>
          </a:p>
          <a:p>
            <a:pPr marL="342900" indent="-342900" algn="just">
              <a:lnSpc>
                <a:spcPct val="115000"/>
              </a:lnSpc>
              <a:buFont typeface="Symbol"/>
              <a:buChar char=""/>
            </a:pPr>
            <a:r>
              <a:rPr lang="hu-HU" sz="3400" dirty="0">
                <a:latin typeface="Times New Roman"/>
                <a:ea typeface="Calibri"/>
                <a:cs typeface="Times New Roman"/>
              </a:rPr>
              <a:t>Egyúttal a kiszolgáló létesítményekre vonatkozó 2017/2177 bizottsági végrehajtási rendelethez szükséges szabályok telepítése</a:t>
            </a:r>
            <a:endParaRPr lang="hu-HU" sz="3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hu-HU" sz="3400" dirty="0">
                <a:latin typeface="Times New Roman"/>
                <a:ea typeface="Calibri"/>
                <a:cs typeface="Times New Roman"/>
              </a:rPr>
              <a:t>Összehangolási eljárásban az információk körének meghatározása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hu-HU" sz="3400" dirty="0">
                <a:latin typeface="Times New Roman"/>
                <a:ea typeface="Calibri"/>
                <a:cs typeface="Times New Roman"/>
              </a:rPr>
              <a:t>Üzemi menetrend: észrevételezők köre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hu-HU" sz="3400" dirty="0">
                <a:latin typeface="Times New Roman"/>
                <a:ea typeface="Calibri"/>
                <a:cs typeface="Times New Roman"/>
              </a:rPr>
              <a:t>Túlterhelt infrastruktúra esetén menetvonal visszavonás tilalma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hu-HU" sz="3400" dirty="0">
                <a:latin typeface="Times New Roman"/>
                <a:ea typeface="Calibri"/>
                <a:cs typeface="Times New Roman"/>
              </a:rPr>
              <a:t>„Évközi kapacitásfoglalási igény” kivezetése (marad: „egyedi” igény)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hu-HU" sz="3400" dirty="0">
                <a:latin typeface="Times New Roman"/>
                <a:ea typeface="Calibri"/>
                <a:cs typeface="Times New Roman"/>
              </a:rPr>
              <a:t>Kiszolgáló létesítmények adatszolgáltatására vonatkozó „kiegészítő” szabályok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endParaRPr lang="hu-HU" sz="2800" dirty="0">
              <a:latin typeface="Times New Roman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hu-HU" sz="2800" dirty="0">
                <a:latin typeface="Times New Roman"/>
                <a:ea typeface="Times New Roman"/>
              </a:rPr>
              <a:t>	</a:t>
            </a:r>
          </a:p>
          <a:p>
            <a:endParaRPr lang="hu-HU" dirty="0"/>
          </a:p>
        </p:txBody>
      </p:sp>
      <p:pic>
        <p:nvPicPr>
          <p:cNvPr id="6" name="Picture 2" descr="Nessuna descrizione della foto disponibi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78738"/>
            <a:ext cx="1296143" cy="80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039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800" dirty="0"/>
              <a:t>A vasúti szektor egészére kiható változások III.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5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hu-HU" sz="4400" b="1" u="sng" dirty="0">
                <a:latin typeface="Times New Roman"/>
                <a:ea typeface="Times New Roman"/>
              </a:rPr>
              <a:t>A „Képzési </a:t>
            </a:r>
            <a:r>
              <a:rPr lang="hu-HU" sz="5100" b="1" u="sng" dirty="0">
                <a:latin typeface="Times New Roman"/>
                <a:ea typeface="Times New Roman"/>
              </a:rPr>
              <a:t>Projekt</a:t>
            </a:r>
            <a:r>
              <a:rPr lang="hu-HU" sz="4400" b="1" u="sng" dirty="0">
                <a:latin typeface="Times New Roman"/>
                <a:ea typeface="Times New Roman"/>
              </a:rPr>
              <a:t>”</a:t>
            </a:r>
          </a:p>
          <a:p>
            <a:pPr marL="0" indent="0">
              <a:spcAft>
                <a:spcPts val="0"/>
              </a:spcAft>
              <a:buNone/>
            </a:pPr>
            <a:endParaRPr lang="hu-HU" sz="2800" b="1" u="sng" dirty="0">
              <a:latin typeface="Times New Roman"/>
              <a:ea typeface="Times New Roman"/>
            </a:endParaRP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hu-HU" sz="2800" b="1" u="sng" dirty="0">
                <a:latin typeface="Times New Roman"/>
                <a:ea typeface="Times New Roman"/>
              </a:rPr>
              <a:t>1. fázis: „</a:t>
            </a:r>
            <a:r>
              <a:rPr lang="hu-HU" sz="2800" b="1" u="sng" dirty="0" err="1">
                <a:latin typeface="Times New Roman"/>
                <a:ea typeface="Times New Roman"/>
              </a:rPr>
              <a:t>Quick-win</a:t>
            </a:r>
            <a:r>
              <a:rPr lang="hu-HU" sz="2800" b="1" u="sng" dirty="0">
                <a:latin typeface="Times New Roman"/>
                <a:ea typeface="Times New Roman"/>
              </a:rPr>
              <a:t>” (terv: 06. 30.)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hu-HU" sz="2800" b="1" u="sng" dirty="0">
                <a:latin typeface="Times New Roman"/>
                <a:ea typeface="Times New Roman"/>
              </a:rPr>
              <a:t>2. fázis: </a:t>
            </a:r>
            <a:r>
              <a:rPr lang="hu-HU" sz="2800" b="1" u="sng" dirty="0" err="1">
                <a:latin typeface="Times New Roman"/>
                <a:ea typeface="Times New Roman"/>
              </a:rPr>
              <a:t>stratégiaibb</a:t>
            </a:r>
            <a:r>
              <a:rPr lang="hu-HU" sz="2800" b="1" u="sng" dirty="0">
                <a:latin typeface="Times New Roman"/>
                <a:ea typeface="Times New Roman"/>
              </a:rPr>
              <a:t> jellegű, (09. 30.)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endParaRPr lang="hu-HU" sz="2800" b="1" u="sng" dirty="0">
              <a:latin typeface="Times New Roman"/>
              <a:ea typeface="Times New Roman"/>
            </a:endParaRPr>
          </a:p>
          <a:p>
            <a:r>
              <a:rPr lang="hu-HU" sz="2800" b="1" u="sng" dirty="0"/>
              <a:t>I. Országos vasúti témában</a:t>
            </a:r>
            <a:r>
              <a:rPr lang="hu-HU" sz="2800" dirty="0"/>
              <a:t> 4 munkacsoport kezdi meg a munkáját (felelős: BGOK), célok:</a:t>
            </a:r>
          </a:p>
          <a:p>
            <a:pPr lvl="0"/>
            <a:r>
              <a:rPr lang="hu-HU" sz="2800" dirty="0"/>
              <a:t>A vasúti járművezető képzés egyes moduljai koherencia-problémáinak feloldása (Q2: </a:t>
            </a:r>
            <a:r>
              <a:rPr lang="hu-HU" sz="2800" i="1" dirty="0"/>
              <a:t>képzési és vizsgatémakörök eltérése, kiegészítő témakörök hiánya miatt, bemeneti korhatár</a:t>
            </a:r>
            <a:r>
              <a:rPr lang="hu-HU" sz="2800" dirty="0"/>
              <a:t>),</a:t>
            </a:r>
          </a:p>
          <a:p>
            <a:pPr lvl="0"/>
            <a:r>
              <a:rPr lang="hu-HU" sz="2800" dirty="0"/>
              <a:t>Q2: kisebb-nagyobb szabályozási gondok, hiányosságok normatív korrekciója (</a:t>
            </a:r>
            <a:r>
              <a:rPr lang="hu-HU" sz="2800" i="1" dirty="0"/>
              <a:t>pl. elővizsgák</a:t>
            </a:r>
            <a:r>
              <a:rPr lang="hu-HU" sz="2800" dirty="0"/>
              <a:t>)</a:t>
            </a:r>
          </a:p>
          <a:p>
            <a:pPr lvl="0"/>
            <a:r>
              <a:rPr lang="hu-HU" sz="2800" dirty="0"/>
              <a:t>Vizsgamódszertan fejlesztése</a:t>
            </a:r>
          </a:p>
          <a:p>
            <a:pPr lvl="0"/>
            <a:r>
              <a:rPr lang="hu-HU" sz="2800" dirty="0"/>
              <a:t>Képzési programok elkészítésének, kezelésének felülvizsgálata</a:t>
            </a:r>
          </a:p>
          <a:p>
            <a:pPr lvl="0"/>
            <a:r>
              <a:rPr lang="hu-HU" sz="2800" dirty="0"/>
              <a:t>Modulszerű képzés bevezetése, az átképzések rendszerének könnyebbé, átláthatóbbá tétele, alapképzések felülvizsgálata, szabályozás</a:t>
            </a:r>
          </a:p>
          <a:p>
            <a:r>
              <a:rPr lang="hu-HU" sz="2800" dirty="0"/>
              <a:t>+ koordinációs </a:t>
            </a:r>
            <a:r>
              <a:rPr lang="hu-HU" sz="2800" dirty="0" err="1"/>
              <a:t>almunkacsoport</a:t>
            </a:r>
            <a:r>
              <a:rPr lang="hu-HU" sz="2800" dirty="0"/>
              <a:t>.</a:t>
            </a:r>
          </a:p>
          <a:p>
            <a:r>
              <a:rPr lang="hu-HU" sz="2800" dirty="0"/>
              <a:t> </a:t>
            </a:r>
          </a:p>
          <a:p>
            <a:r>
              <a:rPr lang="hu-HU" sz="2800" b="1" u="sng" dirty="0"/>
              <a:t>II. Helyi-elővárosi témában</a:t>
            </a:r>
            <a:r>
              <a:rPr lang="hu-HU" sz="2800" dirty="0"/>
              <a:t> szintén 4 munkacsoport kezdi meg a munkáját (felelős: BKV):</a:t>
            </a:r>
          </a:p>
          <a:p>
            <a:pPr lvl="0"/>
            <a:r>
              <a:rPr lang="hu-HU" sz="2800" dirty="0"/>
              <a:t>Járművezető képzés felülvizsgálata</a:t>
            </a:r>
          </a:p>
          <a:p>
            <a:pPr lvl="0"/>
            <a:r>
              <a:rPr lang="hu-HU" sz="2800" dirty="0"/>
              <a:t>Tevékenységalapú átalakítás, illetve társasági hatáskörbe utalás</a:t>
            </a:r>
          </a:p>
          <a:p>
            <a:pPr lvl="0"/>
            <a:r>
              <a:rPr lang="hu-HU" sz="2800" dirty="0"/>
              <a:t>Vizsgamódszertan</a:t>
            </a:r>
          </a:p>
          <a:p>
            <a:pPr lvl="0"/>
            <a:r>
              <a:rPr lang="hu-HU" sz="2800" dirty="0"/>
              <a:t>Egyéb kisebb módosítási javaslatok</a:t>
            </a:r>
          </a:p>
          <a:p>
            <a:r>
              <a:rPr lang="hu-HU" sz="2800" dirty="0"/>
              <a:t>  </a:t>
            </a:r>
          </a:p>
          <a:p>
            <a:r>
              <a:rPr lang="hu-HU" sz="2800" b="1" u="sng" dirty="0"/>
              <a:t>III. Saját célú vasúti téma: előkészületben</a:t>
            </a:r>
            <a:r>
              <a:rPr lang="hu-HU" sz="2800" dirty="0"/>
              <a:t> </a:t>
            </a:r>
            <a:endParaRPr lang="hu-HU" sz="2800" dirty="0">
              <a:latin typeface="Times New Roman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hu-HU" sz="2800" dirty="0">
                <a:latin typeface="Times New Roman"/>
                <a:ea typeface="Times New Roman"/>
              </a:rPr>
              <a:t>	</a:t>
            </a:r>
          </a:p>
          <a:p>
            <a:endParaRPr lang="hu-HU" dirty="0"/>
          </a:p>
        </p:txBody>
      </p:sp>
      <p:pic>
        <p:nvPicPr>
          <p:cNvPr id="6" name="Picture 2" descr="Nessuna descrizione della foto disponibi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78738"/>
            <a:ext cx="1296143" cy="80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658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800" dirty="0"/>
              <a:t>A vasúti szektor egészére kiható változások IV.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hu-HU" sz="3800" b="1" u="sng" dirty="0">
                <a:latin typeface="Times New Roman"/>
                <a:ea typeface="Times New Roman"/>
              </a:rPr>
              <a:t>A jövedékiadó-visszaigénylés fenntartása </a:t>
            </a:r>
          </a:p>
          <a:p>
            <a:pPr marL="0" indent="0" algn="just">
              <a:spcAft>
                <a:spcPts val="0"/>
              </a:spcAft>
              <a:buNone/>
            </a:pPr>
            <a:endParaRPr lang="hu-HU" sz="2800" b="1" u="sng" dirty="0">
              <a:latin typeface="Times New Roman"/>
              <a:ea typeface="Times New Roman"/>
            </a:endParaRPr>
          </a:p>
          <a:p>
            <a:pPr marL="342900" indent="-342900" algn="just">
              <a:lnSpc>
                <a:spcPct val="115000"/>
              </a:lnSpc>
              <a:buFont typeface="Symbol"/>
              <a:buChar char=""/>
            </a:pPr>
            <a:r>
              <a:rPr lang="hu-HU" sz="3400" dirty="0">
                <a:latin typeface="Times New Roman"/>
                <a:ea typeface="Calibri"/>
                <a:cs typeface="Times New Roman"/>
              </a:rPr>
              <a:t>EU csatlakozástól, 2004. május 1-től fennálló kedvezmény a vasúti és belvízi </a:t>
            </a:r>
            <a:r>
              <a:rPr lang="hu-HU" sz="3400" dirty="0" err="1">
                <a:latin typeface="Times New Roman"/>
                <a:ea typeface="Calibri"/>
                <a:cs typeface="Times New Roman"/>
              </a:rPr>
              <a:t>alágazatban</a:t>
            </a:r>
            <a:r>
              <a:rPr lang="hu-HU" sz="3400" dirty="0">
                <a:latin typeface="Times New Roman"/>
                <a:ea typeface="Calibri"/>
                <a:cs typeface="Times New Roman"/>
              </a:rPr>
              <a:t> (</a:t>
            </a:r>
            <a:r>
              <a:rPr lang="hu-HU" sz="3400" i="1" dirty="0">
                <a:latin typeface="Times New Roman"/>
                <a:ea typeface="Calibri"/>
                <a:cs typeface="Times New Roman"/>
              </a:rPr>
              <a:t>árufuvarozás és személyszállítás</a:t>
            </a:r>
            <a:r>
              <a:rPr lang="hu-HU" sz="3400" dirty="0">
                <a:latin typeface="Times New Roman"/>
                <a:ea typeface="Calibri"/>
                <a:cs typeface="Times New Roman"/>
              </a:rPr>
              <a:t>)</a:t>
            </a:r>
          </a:p>
          <a:p>
            <a:pPr marL="342900" indent="-342900" algn="just">
              <a:lnSpc>
                <a:spcPct val="115000"/>
              </a:lnSpc>
              <a:buFont typeface="Symbol"/>
              <a:buChar char=""/>
            </a:pPr>
            <a:r>
              <a:rPr lang="hu-HU" sz="3400" dirty="0">
                <a:latin typeface="Times New Roman"/>
                <a:ea typeface="Calibri"/>
                <a:cs typeface="Times New Roman"/>
              </a:rPr>
              <a:t>Állami támogatásnak minősül, így az EU Bizottság jóváhagyása kell</a:t>
            </a:r>
          </a:p>
          <a:p>
            <a:pPr marL="342900" indent="-342900" algn="just">
              <a:lnSpc>
                <a:spcPct val="115000"/>
              </a:lnSpc>
              <a:buFont typeface="Symbol"/>
              <a:buChar char=""/>
            </a:pPr>
            <a:r>
              <a:rPr lang="hu-HU" sz="3400" dirty="0">
                <a:latin typeface="Times New Roman"/>
                <a:ea typeface="Calibri"/>
                <a:cs typeface="Times New Roman"/>
              </a:rPr>
              <a:t>Több ciklusban lett megújítva: 2004-től 3, majd 10, legutóbb 2017-től 6 évre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hu-HU" sz="3400" dirty="0">
                <a:latin typeface="Times New Roman"/>
                <a:ea typeface="Calibri"/>
                <a:cs typeface="Times New Roman"/>
              </a:rPr>
              <a:t>Magyarország 2022.11.07-én az SA.104781 sz. ügyben kérelmezte az Európai Bizottságtól további 6 évre, azaz 2029. 04. 30-ig a vasúti és vízi közlekedés jövedékiadó-mentességének meghosszabbítását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hu-HU" sz="3400" dirty="0">
                <a:latin typeface="Times New Roman"/>
                <a:ea typeface="Calibri"/>
                <a:cs typeface="Times New Roman"/>
              </a:rPr>
              <a:t>A jelenlegi EU engedély április 30-án megszűnik!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hu-HU" sz="3400" dirty="0">
                <a:latin typeface="Times New Roman"/>
                <a:ea typeface="Calibri"/>
                <a:cs typeface="Times New Roman"/>
              </a:rPr>
              <a:t>PM a fő felelős, az adó mértéke: 110,35 Ft/liter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hu-HU" sz="3400" dirty="0">
                <a:latin typeface="Times New Roman"/>
                <a:ea typeface="Calibri"/>
                <a:cs typeface="Times New Roman"/>
              </a:rPr>
              <a:t>Vizsgálandó, hogy a tisztább szállítási módokra nyújtandó támogatás eléri-e az összes költség 30%-át, illetve a támogatható, a közúti szállításhoz képest felmerülő </a:t>
            </a:r>
            <a:r>
              <a:rPr lang="hu-HU" sz="3400" dirty="0" err="1">
                <a:latin typeface="Times New Roman"/>
                <a:ea typeface="Calibri"/>
                <a:cs typeface="Times New Roman"/>
              </a:rPr>
              <a:t>externális</a:t>
            </a:r>
            <a:r>
              <a:rPr lang="hu-HU" sz="3400" dirty="0">
                <a:latin typeface="Times New Roman"/>
                <a:ea typeface="Calibri"/>
                <a:cs typeface="Times New Roman"/>
              </a:rPr>
              <a:t> költség-megtakarítás 50%-át.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hu-HU" sz="3400" dirty="0">
                <a:latin typeface="Times New Roman"/>
                <a:ea typeface="Calibri"/>
                <a:cs typeface="Times New Roman"/>
              </a:rPr>
              <a:t>Átlag- és haszonköltség alapú számítások</a:t>
            </a:r>
          </a:p>
          <a:p>
            <a:pPr marL="0" indent="0">
              <a:spcAft>
                <a:spcPts val="0"/>
              </a:spcAft>
              <a:buNone/>
            </a:pPr>
            <a:r>
              <a:rPr lang="hu-HU" sz="2800" dirty="0">
                <a:latin typeface="Times New Roman"/>
                <a:ea typeface="Times New Roman"/>
              </a:rPr>
              <a:t>	</a:t>
            </a:r>
          </a:p>
          <a:p>
            <a:endParaRPr lang="hu-HU" dirty="0"/>
          </a:p>
        </p:txBody>
      </p:sp>
      <p:pic>
        <p:nvPicPr>
          <p:cNvPr id="6" name="Picture 2" descr="Nessuna descrizione della foto disponibi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78738"/>
            <a:ext cx="1296143" cy="80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 rot="19116856">
            <a:off x="4810478" y="4378400"/>
            <a:ext cx="43100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dirty="0">
                <a:solidFill>
                  <a:srgbClr val="FF0000"/>
                </a:solidFill>
              </a:rPr>
              <a:t>BENYÚJTVA!</a:t>
            </a:r>
          </a:p>
        </p:txBody>
      </p:sp>
    </p:spTree>
    <p:extLst>
      <p:ext uri="{BB962C8B-B14F-4D97-AF65-F5344CB8AC3E}">
        <p14:creationId xmlns:p14="http://schemas.microsoft.com/office/powerpoint/2010/main" val="2395626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634082"/>
          </a:xfrm>
        </p:spPr>
        <p:txBody>
          <a:bodyPr>
            <a:normAutofit/>
          </a:bodyPr>
          <a:lstStyle/>
          <a:p>
            <a:pPr algn="ctr"/>
            <a:r>
              <a:rPr lang="hu-HU" sz="2800" dirty="0"/>
              <a:t>Az árufuvarozásra kiható változások. 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hu-HU" sz="3800" b="1" u="sng" dirty="0">
                <a:latin typeface="Times New Roman"/>
                <a:ea typeface="Times New Roman"/>
              </a:rPr>
              <a:t>A vasúti egyeskocsi-támogatás </a:t>
            </a:r>
          </a:p>
          <a:p>
            <a:pPr marL="0" indent="0" algn="just">
              <a:spcAft>
                <a:spcPts val="0"/>
              </a:spcAft>
              <a:buNone/>
            </a:pPr>
            <a:endParaRPr lang="hu-HU" sz="2800" b="1" u="sng" dirty="0">
              <a:latin typeface="Times New Roman"/>
              <a:ea typeface="Times New Roman"/>
            </a:endParaRPr>
          </a:p>
          <a:p>
            <a:pPr algn="just" fontAlgn="base">
              <a:spcBef>
                <a:spcPts val="0"/>
              </a:spcBef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Vasúti </a:t>
            </a:r>
            <a:r>
              <a:rPr 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egyeskocsi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fuvarozás állami támogatása </a:t>
            </a:r>
          </a:p>
          <a:p>
            <a:pPr lvl="1" algn="just" fontAlgn="base">
              <a:spcBef>
                <a:spcPts val="0"/>
              </a:spcBef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fontAlgn="base">
              <a:spcBef>
                <a:spcPts val="0"/>
              </a:spcBef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EU Bizottság jóváhagyása 2021. június, támogatás indulása 2021. október </a:t>
            </a:r>
          </a:p>
          <a:p>
            <a:pPr lvl="1" algn="just" fontAlgn="base">
              <a:spcBef>
                <a:spcPts val="0"/>
              </a:spcBef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2022-ben a Támogatói Okirat alapján a teljes összeg rendelkezésre állt,</a:t>
            </a:r>
          </a:p>
          <a:p>
            <a:pPr lvl="1" algn="just" fontAlgn="base">
              <a:spcBef>
                <a:spcPts val="0"/>
              </a:spcBef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2023-ban a program folytatása a teljes összeggel (6,4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MdFt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szintén „ZFR” forrásból (</a:t>
            </a:r>
            <a:r>
              <a:rPr lang="hu-HU" dirty="0">
                <a:latin typeface="Times New Roman"/>
                <a:ea typeface="Calibri"/>
                <a:cs typeface="Times New Roman"/>
              </a:rPr>
              <a:t>CO</a:t>
            </a:r>
            <a:r>
              <a:rPr lang="hu-HU" baseline="-25000" dirty="0">
                <a:latin typeface="Times New Roman"/>
                <a:ea typeface="Calibri"/>
                <a:cs typeface="Times New Roman"/>
              </a:rPr>
              <a:t>2 </a:t>
            </a:r>
            <a:r>
              <a:rPr lang="hu-HU" dirty="0">
                <a:latin typeface="Times New Roman"/>
                <a:ea typeface="Calibri"/>
                <a:cs typeface="Times New Roman"/>
              </a:rPr>
              <a:t>kvóta terhére)</a:t>
            </a:r>
          </a:p>
          <a:p>
            <a:pPr lvl="1" algn="just" fontAlgn="base">
              <a:spcBef>
                <a:spcPts val="0"/>
              </a:spcBef>
            </a:pPr>
            <a:r>
              <a:rPr lang="hu-HU" dirty="0">
                <a:latin typeface="Times New Roman"/>
                <a:cs typeface="Times New Roman"/>
              </a:rPr>
              <a:t>Folyamatban van a forrás átcsoportosítása a fejezetek között (EM </a:t>
            </a:r>
            <a:r>
              <a:rPr lang="hu-HU" dirty="0">
                <a:latin typeface="Times New Roman"/>
                <a:cs typeface="Times New Roman"/>
                <a:sym typeface="Wingdings" panose="05000000000000000000" pitchFamily="2" charset="2"/>
              </a:rPr>
              <a:t> ÉKM) – </a:t>
            </a:r>
            <a:r>
              <a:rPr lang="hu-HU" b="1" dirty="0">
                <a:solidFill>
                  <a:srgbClr val="FF0000"/>
                </a:solidFill>
                <a:latin typeface="Times New Roman"/>
                <a:cs typeface="Times New Roman"/>
                <a:sym typeface="Wingdings" panose="05000000000000000000" pitchFamily="2" charset="2"/>
              </a:rPr>
              <a:t>megjelent</a:t>
            </a:r>
            <a:r>
              <a:rPr lang="hu-HU" dirty="0">
                <a:latin typeface="Times New Roman"/>
                <a:cs typeface="Times New Roman"/>
                <a:sym typeface="Wingdings" panose="05000000000000000000" pitchFamily="2" charset="2"/>
              </a:rPr>
              <a:t>: 1182/2023 (V. 8.) Korm. határozat.</a:t>
            </a:r>
          </a:p>
          <a:p>
            <a:pPr lvl="1" algn="just" fontAlgn="base">
              <a:spcBef>
                <a:spcPts val="0"/>
              </a:spcBef>
            </a:pPr>
            <a:r>
              <a:rPr lang="hu-HU" dirty="0">
                <a:latin typeface="Times New Roman"/>
                <a:cs typeface="Times New Roman"/>
                <a:sym typeface="Wingdings" panose="05000000000000000000" pitchFamily="2" charset="2"/>
              </a:rPr>
              <a:t>Az adminisztratív folyamat a támogatási szerződés megkötésére elindult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endParaRPr lang="hu-HU" sz="3400" dirty="0">
              <a:latin typeface="Times New Roman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hu-HU" sz="2800" dirty="0">
                <a:latin typeface="Times New Roman"/>
                <a:ea typeface="Times New Roman"/>
              </a:rPr>
              <a:t>	</a:t>
            </a:r>
          </a:p>
          <a:p>
            <a:endParaRPr lang="hu-HU" dirty="0"/>
          </a:p>
        </p:txBody>
      </p:sp>
      <p:pic>
        <p:nvPicPr>
          <p:cNvPr id="6" name="Picture 2" descr="Nessuna descrizione della foto disponibi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78738"/>
            <a:ext cx="1296143" cy="80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320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800" dirty="0"/>
              <a:t>A vasúti jármű-üzembentartókra kiható  változások. 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hu-HU" sz="3800" b="1" u="sng" dirty="0">
                <a:latin typeface="Times New Roman"/>
                <a:ea typeface="Times New Roman"/>
              </a:rPr>
              <a:t>ECM vs. vasúti járművizsga </a:t>
            </a:r>
          </a:p>
          <a:p>
            <a:pPr marL="0" indent="0" algn="just">
              <a:spcAft>
                <a:spcPts val="0"/>
              </a:spcAft>
              <a:buNone/>
            </a:pPr>
            <a:endParaRPr lang="hu-HU" sz="2800" b="1" u="sng" dirty="0">
              <a:latin typeface="Times New Roman"/>
              <a:ea typeface="Times New Roman"/>
            </a:endParaRPr>
          </a:p>
          <a:p>
            <a:pPr lvl="1" algn="just" fontAlgn="base">
              <a:spcBef>
                <a:spcPts val="0"/>
              </a:spcBef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779/2019 EU bizottsági végrehajtási rendelet – egységes rendszer minden (nagy)vasúti járműre I-IV. feladatkörök</a:t>
            </a:r>
          </a:p>
          <a:p>
            <a:pPr lvl="1" algn="just" fontAlgn="base">
              <a:spcBef>
                <a:spcPts val="0"/>
              </a:spcBef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Irányítás nem szervezhető ki</a:t>
            </a:r>
          </a:p>
          <a:p>
            <a:pPr lvl="1" algn="just" fontAlgn="base">
              <a:spcBef>
                <a:spcPts val="0"/>
              </a:spcBef>
            </a:pPr>
            <a:r>
              <a:rPr lang="hu-HU" dirty="0">
                <a:latin typeface="Times New Roman"/>
                <a:cs typeface="Times New Roman"/>
                <a:sym typeface="Wingdings" panose="05000000000000000000" pitchFamily="2" charset="2"/>
              </a:rPr>
              <a:t>Utolsó határidő: 2023. 06.16. az ECM tanúsításra</a:t>
            </a:r>
          </a:p>
          <a:p>
            <a:pPr lvl="1" algn="just" fontAlgn="base">
              <a:spcBef>
                <a:spcPts val="0"/>
              </a:spcBef>
            </a:pPr>
            <a:endParaRPr lang="hu-HU" dirty="0">
              <a:latin typeface="Times New Roman"/>
              <a:cs typeface="Times New Roman"/>
              <a:sym typeface="Wingdings" panose="05000000000000000000" pitchFamily="2" charset="2"/>
            </a:endParaRPr>
          </a:p>
          <a:p>
            <a:pPr lvl="1" algn="just" fontAlgn="base">
              <a:spcBef>
                <a:spcPts val="0"/>
              </a:spcBef>
            </a:pPr>
            <a:r>
              <a:rPr lang="hu-HU" dirty="0">
                <a:latin typeface="Times New Roman"/>
                <a:cs typeface="Times New Roman"/>
                <a:sym typeface="Wingdings" panose="05000000000000000000" pitchFamily="2" charset="2"/>
              </a:rPr>
              <a:t>Vasúti Biztonsági Hatóság: időszakos járművizsga</a:t>
            </a:r>
          </a:p>
          <a:p>
            <a:pPr lvl="1" algn="just" fontAlgn="base">
              <a:spcBef>
                <a:spcPts val="0"/>
              </a:spcBef>
            </a:pPr>
            <a:r>
              <a:rPr lang="hu-HU" dirty="0">
                <a:latin typeface="Times New Roman"/>
                <a:cs typeface="Times New Roman"/>
                <a:sym typeface="Wingdings" panose="05000000000000000000" pitchFamily="2" charset="2"/>
              </a:rPr>
              <a:t>Jármű vizsgabiztosok végeznék</a:t>
            </a:r>
          </a:p>
          <a:p>
            <a:pPr lvl="1" algn="just" fontAlgn="base">
              <a:spcBef>
                <a:spcPts val="0"/>
              </a:spcBef>
            </a:pPr>
            <a:r>
              <a:rPr lang="hu-HU" dirty="0">
                <a:latin typeface="Times New Roman"/>
                <a:cs typeface="Times New Roman"/>
                <a:sym typeface="Wingdings" panose="05000000000000000000" pitchFamily="2" charset="2"/>
              </a:rPr>
              <a:t>24/2016 NFM rendelet 18. § rendelkezik róla</a:t>
            </a:r>
          </a:p>
          <a:p>
            <a:pPr lvl="1" algn="just" fontAlgn="base">
              <a:spcBef>
                <a:spcPts val="0"/>
              </a:spcBef>
            </a:pPr>
            <a:r>
              <a:rPr lang="hu-HU" dirty="0">
                <a:latin typeface="Times New Roman"/>
                <a:cs typeface="Times New Roman"/>
                <a:sym typeface="Wingdings" panose="05000000000000000000" pitchFamily="2" charset="2"/>
              </a:rPr>
              <a:t>Első „előfordulás”: 31/2010 NFM rendelet 24. §. – nem valósult meg…</a:t>
            </a:r>
          </a:p>
          <a:p>
            <a:pPr lvl="1" algn="just" fontAlgn="base">
              <a:spcBef>
                <a:spcPts val="0"/>
              </a:spcBef>
            </a:pPr>
            <a:endParaRPr lang="hu-HU" dirty="0">
              <a:latin typeface="Times New Roman"/>
              <a:cs typeface="Times New Roman"/>
              <a:sym typeface="Wingdings" panose="05000000000000000000" pitchFamily="2" charset="2"/>
            </a:endParaRPr>
          </a:p>
          <a:p>
            <a:pPr lvl="1" algn="just" fontAlgn="base">
              <a:spcBef>
                <a:spcPts val="0"/>
              </a:spcBef>
            </a:pPr>
            <a:endParaRPr lang="hu-HU" dirty="0">
              <a:latin typeface="Times New Roman"/>
              <a:cs typeface="Times New Roman"/>
              <a:sym typeface="Wingdings" panose="05000000000000000000" pitchFamily="2" charset="2"/>
            </a:endParaRPr>
          </a:p>
          <a:p>
            <a:pPr lvl="1" algn="just" fontAlgn="base">
              <a:spcBef>
                <a:spcPts val="0"/>
              </a:spcBef>
            </a:pPr>
            <a:r>
              <a:rPr lang="hu-HU" dirty="0">
                <a:latin typeface="Times New Roman"/>
                <a:cs typeface="Times New Roman"/>
                <a:sym typeface="Wingdings" panose="05000000000000000000" pitchFamily="2" charset="2"/>
              </a:rPr>
              <a:t>VITA! Szükséges-e a két rendszer együtt / egymás mellett?</a:t>
            </a: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hu-HU" sz="3400" dirty="0">
              <a:latin typeface="Times New Roman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hu-HU" sz="2800" dirty="0">
                <a:latin typeface="Times New Roman"/>
                <a:ea typeface="Times New Roman"/>
              </a:rPr>
              <a:t>	</a:t>
            </a:r>
          </a:p>
          <a:p>
            <a:endParaRPr lang="hu-HU" dirty="0"/>
          </a:p>
        </p:txBody>
      </p:sp>
      <p:pic>
        <p:nvPicPr>
          <p:cNvPr id="6" name="Picture 2" descr="Nessuna descrizione della foto disponibi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78738"/>
            <a:ext cx="1296143" cy="80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73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hu-HU" sz="2800" dirty="0"/>
              <a:t>„Egyebek” – pl. határátmeneti zűrök.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hu-HU" sz="2800" b="1" dirty="0">
                <a:latin typeface="Times New Roman"/>
                <a:ea typeface="Times New Roman"/>
              </a:rPr>
              <a:t>Szlovén határátmeneti zűrzavar (2023. január):</a:t>
            </a:r>
          </a:p>
          <a:p>
            <a:pPr>
              <a:spcAft>
                <a:spcPts val="0"/>
              </a:spcAft>
              <a:buFontTx/>
              <a:buChar char="-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Hódos üzemváltó állomás + határpont is, a szlovén hatóság vasútbiztonsági tanúsítványt és hálózat-hozzáférési szerződést követel </a:t>
            </a:r>
          </a:p>
          <a:p>
            <a:pPr>
              <a:spcAft>
                <a:spcPts val="0"/>
              </a:spcAft>
              <a:buFontTx/>
              <a:buChar char="-"/>
            </a:pPr>
            <a:r>
              <a:rPr lang="hu-H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Magyar - Szlovén Határforgalmi Megállapodás </a:t>
            </a:r>
            <a:r>
              <a:rPr lang="hu-HU" sz="2800" dirty="0">
                <a:latin typeface="Times New Roman"/>
                <a:ea typeface="Times New Roman"/>
              </a:rPr>
              <a:t>18. cikk: Magyar - Szlovén Határforgalmi Vegyes Bizottság – üléseit hatósági egyeztetés alapján, szükség szerint tartja</a:t>
            </a:r>
          </a:p>
          <a:p>
            <a:pPr>
              <a:spcAft>
                <a:spcPts val="0"/>
              </a:spcAft>
              <a:buFontTx/>
              <a:buChar char="-"/>
            </a:pPr>
            <a:r>
              <a:rPr lang="hu-HU" sz="2800" dirty="0">
                <a:latin typeface="Times New Roman"/>
                <a:ea typeface="Times New Roman"/>
              </a:rPr>
              <a:t>Határforgalmi Megállapodások kérdésköre…</a:t>
            </a:r>
          </a:p>
          <a:p>
            <a:pPr>
              <a:spcAft>
                <a:spcPts val="0"/>
              </a:spcAft>
              <a:buFontTx/>
              <a:buChar char="-"/>
            </a:pPr>
            <a:r>
              <a:rPr lang="hu-HU" sz="2800" dirty="0">
                <a:latin typeface="Times New Roman"/>
              </a:rPr>
              <a:t>Szlovákia: hatályon kívül helyezve jún. 1-től</a:t>
            </a:r>
          </a:p>
          <a:p>
            <a:pPr>
              <a:spcAft>
                <a:spcPts val="0"/>
              </a:spcAft>
              <a:buFontTx/>
              <a:buChar char="-"/>
            </a:pPr>
            <a:r>
              <a:rPr lang="hu-HU" sz="2800" dirty="0">
                <a:latin typeface="Times New Roman"/>
              </a:rPr>
              <a:t>Szerb határátmenet: </a:t>
            </a:r>
            <a:r>
              <a:rPr lang="hu-HU" sz="2800" dirty="0" err="1">
                <a:latin typeface="Times New Roman"/>
              </a:rPr>
              <a:t>infra-építés</a:t>
            </a:r>
            <a:r>
              <a:rPr lang="hu-HU" sz="2800" dirty="0">
                <a:latin typeface="Times New Roman"/>
              </a:rPr>
              <a:t>/felújítás összehangolása (?)</a:t>
            </a:r>
          </a:p>
        </p:txBody>
      </p:sp>
    </p:spTree>
    <p:extLst>
      <p:ext uri="{BB962C8B-B14F-4D97-AF65-F5344CB8AC3E}">
        <p14:creationId xmlns:p14="http://schemas.microsoft.com/office/powerpoint/2010/main" val="1443146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7139136" cy="4176464"/>
          </a:xfrm>
        </p:spPr>
        <p:txBody>
          <a:bodyPr>
            <a:normAutofit/>
          </a:bodyPr>
          <a:lstStyle/>
          <a:p>
            <a:pPr algn="ctr"/>
            <a:r>
              <a:rPr lang="hu-HU" sz="7200" dirty="0"/>
              <a:t>Köszönöm megtisztelő figyelmüket!</a:t>
            </a:r>
          </a:p>
        </p:txBody>
      </p:sp>
      <p:pic>
        <p:nvPicPr>
          <p:cNvPr id="6" name="Picture 2" descr="Nessuna descrizione della foto disponibi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194" y="178738"/>
            <a:ext cx="2576286" cy="1594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700824"/>
      </p:ext>
    </p:extLst>
  </p:cSld>
  <p:clrMapOvr>
    <a:masterClrMapping/>
  </p:clrMapOvr>
</p:sld>
</file>

<file path=ppt/theme/theme1.xml><?xml version="1.0" encoding="utf-8"?>
<a:theme xmlns:a="http://schemas.openxmlformats.org/drawingml/2006/main" name="Zsúp">
  <a:themeElements>
    <a:clrScheme name="Zsúp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súp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762</Words>
  <Application>Microsoft Office PowerPoint</Application>
  <PresentationFormat>Diavetítés a képernyőre (4:3 oldalarány)</PresentationFormat>
  <Paragraphs>99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5" baseType="lpstr">
      <vt:lpstr>Arial</vt:lpstr>
      <vt:lpstr>Calibri</vt:lpstr>
      <vt:lpstr>Symbol</vt:lpstr>
      <vt:lpstr>Times New Roman</vt:lpstr>
      <vt:lpstr>Tw Cen MT</vt:lpstr>
      <vt:lpstr>Zsúp</vt:lpstr>
      <vt:lpstr>A vasúti szabályozási körkép Dr. Rácz Gábor, ÉKM</vt:lpstr>
      <vt:lpstr>A vasúti szektor egészére kiható változások I. </vt:lpstr>
      <vt:lpstr>A vasúti szektor egészére kiható változások II. </vt:lpstr>
      <vt:lpstr>A vasúti szektor egészére kiható változások III. </vt:lpstr>
      <vt:lpstr>A vasúti szektor egészére kiható változások IV. </vt:lpstr>
      <vt:lpstr>Az árufuvarozásra kiható változások.  </vt:lpstr>
      <vt:lpstr>A vasúti jármű-üzembentartókra kiható  változások.  </vt:lpstr>
      <vt:lpstr>„Egyebek” – pl. határátmeneti zűrök. </vt:lpstr>
      <vt:lpstr>Köszönöm megtisztelő figyelmüket!</vt:lpstr>
    </vt:vector>
  </TitlesOfParts>
  <Company>KD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vasúti árufuvarozásra ható jogszabályi változások Dr. Rácz Gábor, ÉKM</dc:title>
  <dc:creator>Rácz Gábor</dc:creator>
  <cp:lastModifiedBy>Nagy Dániel László</cp:lastModifiedBy>
  <cp:revision>17</cp:revision>
  <dcterms:created xsi:type="dcterms:W3CDTF">2023-04-18T12:56:44Z</dcterms:created>
  <dcterms:modified xsi:type="dcterms:W3CDTF">2023-05-15T07:03:08Z</dcterms:modified>
</cp:coreProperties>
</file>